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comments/comment2.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58" r:id="rId5"/>
  </p:sldMasterIdLst>
  <p:notesMasterIdLst>
    <p:notesMasterId r:id="rId39"/>
  </p:notesMasterIdLst>
  <p:handoutMasterIdLst>
    <p:handoutMasterId r:id="rId40"/>
  </p:handoutMasterIdLst>
  <p:sldIdLst>
    <p:sldId id="257" r:id="rId6"/>
    <p:sldId id="688" r:id="rId7"/>
    <p:sldId id="691" r:id="rId8"/>
    <p:sldId id="343" r:id="rId9"/>
    <p:sldId id="282" r:id="rId10"/>
    <p:sldId id="332" r:id="rId11"/>
    <p:sldId id="349" r:id="rId12"/>
    <p:sldId id="321" r:id="rId13"/>
    <p:sldId id="344" r:id="rId14"/>
    <p:sldId id="300" r:id="rId15"/>
    <p:sldId id="336" r:id="rId16"/>
    <p:sldId id="329" r:id="rId17"/>
    <p:sldId id="348" r:id="rId18"/>
    <p:sldId id="693" r:id="rId19"/>
    <p:sldId id="694" r:id="rId20"/>
    <p:sldId id="345" r:id="rId21"/>
    <p:sldId id="523" r:id="rId22"/>
    <p:sldId id="676" r:id="rId23"/>
    <p:sldId id="302" r:id="rId24"/>
    <p:sldId id="677" r:id="rId25"/>
    <p:sldId id="678" r:id="rId26"/>
    <p:sldId id="303" r:id="rId27"/>
    <p:sldId id="679" r:id="rId28"/>
    <p:sldId id="347" r:id="rId29"/>
    <p:sldId id="683" r:id="rId30"/>
    <p:sldId id="301" r:id="rId31"/>
    <p:sldId id="684" r:id="rId32"/>
    <p:sldId id="686" r:id="rId33"/>
    <p:sldId id="298" r:id="rId34"/>
    <p:sldId id="692" r:id="rId35"/>
    <p:sldId id="687" r:id="rId36"/>
    <p:sldId id="689" r:id="rId37"/>
    <p:sldId id="690" r:id="rId38"/>
  </p:sldIdLst>
  <p:sldSz cx="9144000" cy="5143500" type="screen16x9"/>
  <p:notesSz cx="7315200" cy="9601200"/>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Myriad Web Pro" panose="020B0604020202020204" charset="0"/>
      <p:regular r:id="rId47"/>
      <p:bold r:id="rId48"/>
      <p:italic r:id="rId49"/>
    </p:embeddedFont>
    <p:embeddedFont>
      <p:font typeface="Segoe UI" panose="020B0502040204020203" pitchFamily="34" charset="0"/>
      <p:regular r:id="rId50"/>
      <p:bold r:id="rId51"/>
      <p:italic r:id="rId52"/>
      <p:boldItalic r:id="rId5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all, Abigail H. (CDC/DDID/NCHHSTP/OD)" initials="VAH(" lastIdx="35" clrIdx="0">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00788A"/>
    <a:srgbClr val="000000"/>
    <a:srgbClr val="9A4E9E"/>
    <a:srgbClr val="FFFFFF"/>
    <a:srgbClr val="006166"/>
    <a:srgbClr val="618E7C"/>
    <a:srgbClr val="5A4099"/>
    <a:srgbClr val="B45340"/>
    <a:srgbClr val="E25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7F6C92-DF41-4662-ACD9-9EA7D9D34389}" v="60" dt="2019-12-02T21:40:51.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88916" autoAdjust="0"/>
  </p:normalViewPr>
  <p:slideViewPr>
    <p:cSldViewPr snapToGrid="0">
      <p:cViewPr varScale="1">
        <p:scale>
          <a:sx n="102" d="100"/>
          <a:sy n="102" d="100"/>
        </p:scale>
        <p:origin x="114" y="82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1.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4.fntdata"/><Relationship Id="rId52" Type="http://schemas.openxmlformats.org/officeDocument/2006/relationships/font" Target="fonts/font12.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all, Abigail H. (CDC/DDID/NCHHSTP/OD)" userId="f3d5871f-84bf-4875-9fb0-d00a2154068b" providerId="ADAL" clId="{1FED9C8F-03CA-4AD1-95C4-5F641B045360}"/>
    <pc:docChg chg="undo custSel addSld delSld modSld">
      <pc:chgData name="Viall, Abigail H. (CDC/DDID/NCHHSTP/OD)" userId="f3d5871f-84bf-4875-9fb0-d00a2154068b" providerId="ADAL" clId="{1FED9C8F-03CA-4AD1-95C4-5F641B045360}" dt="2019-12-02T21:40:51.122" v="2864"/>
      <pc:docMkLst>
        <pc:docMk/>
      </pc:docMkLst>
      <pc:sldChg chg="addSp delSp modSp mod delCm">
        <pc:chgData name="Viall, Abigail H. (CDC/DDID/NCHHSTP/OD)" userId="f3d5871f-84bf-4875-9fb0-d00a2154068b" providerId="ADAL" clId="{1FED9C8F-03CA-4AD1-95C4-5F641B045360}" dt="2019-12-02T17:48:27.414" v="9" actId="20577"/>
        <pc:sldMkLst>
          <pc:docMk/>
          <pc:sldMk cId="3390546959" sldId="301"/>
        </pc:sldMkLst>
        <pc:spChg chg="mod">
          <ac:chgData name="Viall, Abigail H. (CDC/DDID/NCHHSTP/OD)" userId="f3d5871f-84bf-4875-9fb0-d00a2154068b" providerId="ADAL" clId="{1FED9C8F-03CA-4AD1-95C4-5F641B045360}" dt="2019-12-02T17:48:27.414" v="9" actId="20577"/>
          <ac:spMkLst>
            <pc:docMk/>
            <pc:sldMk cId="3390546959" sldId="301"/>
            <ac:spMk id="3" creationId="{00000000-0000-0000-0000-000000000000}"/>
          </ac:spMkLst>
        </pc:spChg>
        <pc:graphicFrameChg chg="add mod">
          <ac:chgData name="Viall, Abigail H. (CDC/DDID/NCHHSTP/OD)" userId="f3d5871f-84bf-4875-9fb0-d00a2154068b" providerId="ADAL" clId="{1FED9C8F-03CA-4AD1-95C4-5F641B045360}" dt="2019-12-02T17:47:38.918" v="4" actId="1076"/>
          <ac:graphicFrameMkLst>
            <pc:docMk/>
            <pc:sldMk cId="3390546959" sldId="301"/>
            <ac:graphicFrameMk id="5" creationId="{1B7463A3-79FA-4062-92D1-FD70029CDFB3}"/>
          </ac:graphicFrameMkLst>
        </pc:graphicFrameChg>
        <pc:graphicFrameChg chg="del">
          <ac:chgData name="Viall, Abigail H. (CDC/DDID/NCHHSTP/OD)" userId="f3d5871f-84bf-4875-9fb0-d00a2154068b" providerId="ADAL" clId="{1FED9C8F-03CA-4AD1-95C4-5F641B045360}" dt="2019-12-02T17:47:04.817" v="0" actId="478"/>
          <ac:graphicFrameMkLst>
            <pc:docMk/>
            <pc:sldMk cId="3390546959" sldId="301"/>
            <ac:graphicFrameMk id="6" creationId="{17D1F8A7-B865-401E-A86A-322CC633BA57}"/>
          </ac:graphicFrameMkLst>
        </pc:graphicFrameChg>
      </pc:sldChg>
      <pc:sldChg chg="del">
        <pc:chgData name="Viall, Abigail H. (CDC/DDID/NCHHSTP/OD)" userId="f3d5871f-84bf-4875-9fb0-d00a2154068b" providerId="ADAL" clId="{1FED9C8F-03CA-4AD1-95C4-5F641B045360}" dt="2019-12-02T21:35:49.419" v="2722" actId="2696"/>
        <pc:sldMkLst>
          <pc:docMk/>
          <pc:sldMk cId="3755706068" sldId="505"/>
        </pc:sldMkLst>
      </pc:sldChg>
      <pc:sldChg chg="del">
        <pc:chgData name="Viall, Abigail H. (CDC/DDID/NCHHSTP/OD)" userId="f3d5871f-84bf-4875-9fb0-d00a2154068b" providerId="ADAL" clId="{1FED9C8F-03CA-4AD1-95C4-5F641B045360}" dt="2019-12-02T21:35:48.762" v="2721" actId="2696"/>
        <pc:sldMkLst>
          <pc:docMk/>
          <pc:sldMk cId="2827617152" sldId="521"/>
        </pc:sldMkLst>
      </pc:sldChg>
      <pc:sldChg chg="delCm">
        <pc:chgData name="Viall, Abigail H. (CDC/DDID/NCHHSTP/OD)" userId="f3d5871f-84bf-4875-9fb0-d00a2154068b" providerId="ADAL" clId="{1FED9C8F-03CA-4AD1-95C4-5F641B045360}" dt="2019-12-02T19:54:38.689" v="184"/>
        <pc:sldMkLst>
          <pc:docMk/>
          <pc:sldMk cId="3739424773" sldId="683"/>
        </pc:sldMkLst>
      </pc:sldChg>
      <pc:sldChg chg="modSp modNotes modNotesTx">
        <pc:chgData name="Viall, Abigail H. (CDC/DDID/NCHHSTP/OD)" userId="f3d5871f-84bf-4875-9fb0-d00a2154068b" providerId="ADAL" clId="{1FED9C8F-03CA-4AD1-95C4-5F641B045360}" dt="2019-12-02T21:28:01.854" v="2698" actId="20577"/>
        <pc:sldMkLst>
          <pc:docMk/>
          <pc:sldMk cId="1436765518" sldId="686"/>
        </pc:sldMkLst>
        <pc:spChg chg="mod">
          <ac:chgData name="Viall, Abigail H. (CDC/DDID/NCHHSTP/OD)" userId="f3d5871f-84bf-4875-9fb0-d00a2154068b" providerId="ADAL" clId="{1FED9C8F-03CA-4AD1-95C4-5F641B045360}" dt="2019-12-02T21:09:25.958" v="197" actId="20577"/>
          <ac:spMkLst>
            <pc:docMk/>
            <pc:sldMk cId="1436765518" sldId="686"/>
            <ac:spMk id="3" creationId="{4DC6243C-67C3-49C6-BDB9-864E1B6EAC28}"/>
          </ac:spMkLst>
        </pc:spChg>
      </pc:sldChg>
      <pc:sldChg chg="del">
        <pc:chgData name="Viall, Abigail H. (CDC/DDID/NCHHSTP/OD)" userId="f3d5871f-84bf-4875-9fb0-d00a2154068b" providerId="ADAL" clId="{1FED9C8F-03CA-4AD1-95C4-5F641B045360}" dt="2019-12-02T21:11:34.270" v="465" actId="2696"/>
        <pc:sldMkLst>
          <pc:docMk/>
          <pc:sldMk cId="3168398365" sldId="687"/>
        </pc:sldMkLst>
      </pc:sldChg>
      <pc:sldChg chg="modSp">
        <pc:chgData name="Viall, Abigail H. (CDC/DDID/NCHHSTP/OD)" userId="f3d5871f-84bf-4875-9fb0-d00a2154068b" providerId="ADAL" clId="{1FED9C8F-03CA-4AD1-95C4-5F641B045360}" dt="2019-12-02T21:28:25.716" v="2714" actId="20577"/>
        <pc:sldMkLst>
          <pc:docMk/>
          <pc:sldMk cId="100946723" sldId="688"/>
        </pc:sldMkLst>
        <pc:spChg chg="mod">
          <ac:chgData name="Viall, Abigail H. (CDC/DDID/NCHHSTP/OD)" userId="f3d5871f-84bf-4875-9fb0-d00a2154068b" providerId="ADAL" clId="{1FED9C8F-03CA-4AD1-95C4-5F641B045360}" dt="2019-12-02T21:28:25.716" v="2714" actId="20577"/>
          <ac:spMkLst>
            <pc:docMk/>
            <pc:sldMk cId="100946723" sldId="688"/>
            <ac:spMk id="3" creationId="{D0FC1D6D-9227-4699-8E4D-08F4D47DFD5C}"/>
          </ac:spMkLst>
        </pc:spChg>
      </pc:sldChg>
      <pc:sldChg chg="del">
        <pc:chgData name="Viall, Abigail H. (CDC/DDID/NCHHSTP/OD)" userId="f3d5871f-84bf-4875-9fb0-d00a2154068b" providerId="ADAL" clId="{1FED9C8F-03CA-4AD1-95C4-5F641B045360}" dt="2019-12-02T21:11:34.264" v="464" actId="2696"/>
        <pc:sldMkLst>
          <pc:docMk/>
          <pc:sldMk cId="2404093923" sldId="689"/>
        </pc:sldMkLst>
      </pc:sldChg>
      <pc:sldChg chg="add del">
        <pc:chgData name="Viall, Abigail H. (CDC/DDID/NCHHSTP/OD)" userId="f3d5871f-84bf-4875-9fb0-d00a2154068b" providerId="ADAL" clId="{1FED9C8F-03CA-4AD1-95C4-5F641B045360}" dt="2019-12-02T21:11:34.259" v="463" actId="2696"/>
        <pc:sldMkLst>
          <pc:docMk/>
          <pc:sldMk cId="3275803556" sldId="690"/>
        </pc:sldMkLst>
      </pc:sldChg>
      <pc:sldChg chg="addSp delSp modSp add">
        <pc:chgData name="Viall, Abigail H. (CDC/DDID/NCHHSTP/OD)" userId="f3d5871f-84bf-4875-9fb0-d00a2154068b" providerId="ADAL" clId="{1FED9C8F-03CA-4AD1-95C4-5F641B045360}" dt="2019-12-02T19:13:50.551" v="180" actId="14100"/>
        <pc:sldMkLst>
          <pc:docMk/>
          <pc:sldMk cId="740108726" sldId="691"/>
        </pc:sldMkLst>
        <pc:spChg chg="add del mod">
          <ac:chgData name="Viall, Abigail H. (CDC/DDID/NCHHSTP/OD)" userId="f3d5871f-84bf-4875-9fb0-d00a2154068b" providerId="ADAL" clId="{1FED9C8F-03CA-4AD1-95C4-5F641B045360}" dt="2019-12-02T19:06:53.666" v="60" actId="478"/>
          <ac:spMkLst>
            <pc:docMk/>
            <pc:sldMk cId="740108726" sldId="691"/>
            <ac:spMk id="2" creationId="{5774D32A-34CE-4D86-B61D-92A6AAABDECD}"/>
          </ac:spMkLst>
        </pc:spChg>
        <pc:spChg chg="del mod">
          <ac:chgData name="Viall, Abigail H. (CDC/DDID/NCHHSTP/OD)" userId="f3d5871f-84bf-4875-9fb0-d00a2154068b" providerId="ADAL" clId="{1FED9C8F-03CA-4AD1-95C4-5F641B045360}" dt="2019-12-02T19:07:50.934" v="62"/>
          <ac:spMkLst>
            <pc:docMk/>
            <pc:sldMk cId="740108726" sldId="691"/>
            <ac:spMk id="3" creationId="{D2F738D4-54BF-4C7D-A423-319E4562225E}"/>
          </ac:spMkLst>
        </pc:spChg>
        <pc:spChg chg="add del mod">
          <ac:chgData name="Viall, Abigail H. (CDC/DDID/NCHHSTP/OD)" userId="f3d5871f-84bf-4875-9fb0-d00a2154068b" providerId="ADAL" clId="{1FED9C8F-03CA-4AD1-95C4-5F641B045360}" dt="2019-12-02T19:06:13.144" v="52" actId="478"/>
          <ac:spMkLst>
            <pc:docMk/>
            <pc:sldMk cId="740108726" sldId="691"/>
            <ac:spMk id="5" creationId="{7FF70B9D-2922-4AAC-84C5-19F75352CC16}"/>
          </ac:spMkLst>
        </pc:spChg>
        <pc:spChg chg="add del mod">
          <ac:chgData name="Viall, Abigail H. (CDC/DDID/NCHHSTP/OD)" userId="f3d5871f-84bf-4875-9fb0-d00a2154068b" providerId="ADAL" clId="{1FED9C8F-03CA-4AD1-95C4-5F641B045360}" dt="2019-12-02T19:07:50.934" v="62"/>
          <ac:spMkLst>
            <pc:docMk/>
            <pc:sldMk cId="740108726" sldId="691"/>
            <ac:spMk id="7" creationId="{9D23284E-B7F3-450F-9097-2EE85C6E78CE}"/>
          </ac:spMkLst>
        </pc:spChg>
        <pc:spChg chg="add del mod">
          <ac:chgData name="Viall, Abigail H. (CDC/DDID/NCHHSTP/OD)" userId="f3d5871f-84bf-4875-9fb0-d00a2154068b" providerId="ADAL" clId="{1FED9C8F-03CA-4AD1-95C4-5F641B045360}" dt="2019-12-02T19:08:01.057" v="63"/>
          <ac:spMkLst>
            <pc:docMk/>
            <pc:sldMk cId="740108726" sldId="691"/>
            <ac:spMk id="8" creationId="{65784702-7C4C-4989-9AD4-FBBABCB3000B}"/>
          </ac:spMkLst>
        </pc:spChg>
        <pc:spChg chg="add del mod">
          <ac:chgData name="Viall, Abigail H. (CDC/DDID/NCHHSTP/OD)" userId="f3d5871f-84bf-4875-9fb0-d00a2154068b" providerId="ADAL" clId="{1FED9C8F-03CA-4AD1-95C4-5F641B045360}" dt="2019-12-02T19:08:01.057" v="63"/>
          <ac:spMkLst>
            <pc:docMk/>
            <pc:sldMk cId="740108726" sldId="691"/>
            <ac:spMk id="9" creationId="{AD4621C2-D1C0-47B7-BC14-9F6A4A017B25}"/>
          </ac:spMkLst>
        </pc:spChg>
        <pc:spChg chg="add del mod">
          <ac:chgData name="Viall, Abigail H. (CDC/DDID/NCHHSTP/OD)" userId="f3d5871f-84bf-4875-9fb0-d00a2154068b" providerId="ADAL" clId="{1FED9C8F-03CA-4AD1-95C4-5F641B045360}" dt="2019-12-02T19:08:01.057" v="63"/>
          <ac:spMkLst>
            <pc:docMk/>
            <pc:sldMk cId="740108726" sldId="691"/>
            <ac:spMk id="10" creationId="{D09F8348-0884-423A-9865-06CCF2FBDD5C}"/>
          </ac:spMkLst>
        </pc:spChg>
        <pc:spChg chg="add del mod">
          <ac:chgData name="Viall, Abigail H. (CDC/DDID/NCHHSTP/OD)" userId="f3d5871f-84bf-4875-9fb0-d00a2154068b" providerId="ADAL" clId="{1FED9C8F-03CA-4AD1-95C4-5F641B045360}" dt="2019-12-02T19:08:05.709" v="64" actId="478"/>
          <ac:spMkLst>
            <pc:docMk/>
            <pc:sldMk cId="740108726" sldId="691"/>
            <ac:spMk id="11" creationId="{E1FF01AD-1393-4048-B52F-5494D834BEFF}"/>
          </ac:spMkLst>
        </pc:spChg>
        <pc:spChg chg="add mod">
          <ac:chgData name="Viall, Abigail H. (CDC/DDID/NCHHSTP/OD)" userId="f3d5871f-84bf-4875-9fb0-d00a2154068b" providerId="ADAL" clId="{1FED9C8F-03CA-4AD1-95C4-5F641B045360}" dt="2019-12-02T19:13:50.551" v="180" actId="14100"/>
          <ac:spMkLst>
            <pc:docMk/>
            <pc:sldMk cId="740108726" sldId="691"/>
            <ac:spMk id="12" creationId="{06030AFF-A16D-4F73-BEEF-1E7319BEB0E1}"/>
          </ac:spMkLst>
        </pc:spChg>
        <pc:spChg chg="add mod">
          <ac:chgData name="Viall, Abigail H. (CDC/DDID/NCHHSTP/OD)" userId="f3d5871f-84bf-4875-9fb0-d00a2154068b" providerId="ADAL" clId="{1FED9C8F-03CA-4AD1-95C4-5F641B045360}" dt="2019-12-02T19:11:52.861" v="125" actId="14100"/>
          <ac:spMkLst>
            <pc:docMk/>
            <pc:sldMk cId="740108726" sldId="691"/>
            <ac:spMk id="13" creationId="{03E4A440-455F-4668-B355-416983707864}"/>
          </ac:spMkLst>
        </pc:spChg>
        <pc:spChg chg="add mod">
          <ac:chgData name="Viall, Abigail H. (CDC/DDID/NCHHSTP/OD)" userId="f3d5871f-84bf-4875-9fb0-d00a2154068b" providerId="ADAL" clId="{1FED9C8F-03CA-4AD1-95C4-5F641B045360}" dt="2019-12-02T19:11:19.411" v="84"/>
          <ac:spMkLst>
            <pc:docMk/>
            <pc:sldMk cId="740108726" sldId="691"/>
            <ac:spMk id="14" creationId="{17A15C4E-6E08-4408-924D-26E4BACC0A7D}"/>
          </ac:spMkLst>
        </pc:spChg>
        <pc:picChg chg="add mod">
          <ac:chgData name="Viall, Abigail H. (CDC/DDID/NCHHSTP/OD)" userId="f3d5871f-84bf-4875-9fb0-d00a2154068b" providerId="ADAL" clId="{1FED9C8F-03CA-4AD1-95C4-5F641B045360}" dt="2019-12-02T19:12:01.134" v="128" actId="1076"/>
          <ac:picMkLst>
            <pc:docMk/>
            <pc:sldMk cId="740108726" sldId="691"/>
            <ac:picMk id="1026" creationId="{1187BC06-28D6-42CC-B26F-2F9DB23E8DA4}"/>
          </ac:picMkLst>
        </pc:picChg>
      </pc:sldChg>
      <pc:sldChg chg="modSp add">
        <pc:chgData name="Viall, Abigail H. (CDC/DDID/NCHHSTP/OD)" userId="f3d5871f-84bf-4875-9fb0-d00a2154068b" providerId="ADAL" clId="{1FED9C8F-03CA-4AD1-95C4-5F641B045360}" dt="2019-12-02T21:28:17.226" v="2713" actId="20577"/>
        <pc:sldMkLst>
          <pc:docMk/>
          <pc:sldMk cId="2996151713" sldId="692"/>
        </pc:sldMkLst>
        <pc:spChg chg="mod">
          <ac:chgData name="Viall, Abigail H. (CDC/DDID/NCHHSTP/OD)" userId="f3d5871f-84bf-4875-9fb0-d00a2154068b" providerId="ADAL" clId="{1FED9C8F-03CA-4AD1-95C4-5F641B045360}" dt="2019-12-02T21:28:17.226" v="2713" actId="20577"/>
          <ac:spMkLst>
            <pc:docMk/>
            <pc:sldMk cId="2996151713" sldId="692"/>
            <ac:spMk id="2" creationId="{1A5E6368-70A7-4EAF-BBE0-334A83CBC7F3}"/>
          </ac:spMkLst>
        </pc:spChg>
      </pc:sldChg>
      <pc:sldChg chg="modSp mod delCm">
        <pc:chgData name="Viall, Abigail H. (CDC/DDID/NCHHSTP/OD)" userId="f3d5871f-84bf-4875-9fb0-d00a2154068b" providerId="ADAL" clId="{1FED9C8F-03CA-4AD1-95C4-5F641B045360}" dt="2019-12-02T21:39:46.387" v="2815" actId="20577"/>
        <pc:sldMkLst>
          <pc:docMk/>
          <pc:sldMk cId="1689929485" sldId="693"/>
        </pc:sldMkLst>
        <pc:spChg chg="mod">
          <ac:chgData name="Viall, Abigail H. (CDC/DDID/NCHHSTP/OD)" userId="f3d5871f-84bf-4875-9fb0-d00a2154068b" providerId="ADAL" clId="{1FED9C8F-03CA-4AD1-95C4-5F641B045360}" dt="2019-12-02T21:39:46.387" v="2815" actId="20577"/>
          <ac:spMkLst>
            <pc:docMk/>
            <pc:sldMk cId="1689929485" sldId="693"/>
            <ac:spMk id="2" creationId="{F8F243B7-3501-4018-A2B1-8DF2E7B8CF84}"/>
          </ac:spMkLst>
        </pc:spChg>
      </pc:sldChg>
      <pc:sldChg chg="modSp mod delCm">
        <pc:chgData name="Viall, Abigail H. (CDC/DDID/NCHHSTP/OD)" userId="f3d5871f-84bf-4875-9fb0-d00a2154068b" providerId="ADAL" clId="{1FED9C8F-03CA-4AD1-95C4-5F641B045360}" dt="2019-12-02T21:40:51.122" v="2864"/>
        <pc:sldMkLst>
          <pc:docMk/>
          <pc:sldMk cId="2528617694" sldId="694"/>
        </pc:sldMkLst>
        <pc:spChg chg="mod">
          <ac:chgData name="Viall, Abigail H. (CDC/DDID/NCHHSTP/OD)" userId="f3d5871f-84bf-4875-9fb0-d00a2154068b" providerId="ADAL" clId="{1FED9C8F-03CA-4AD1-95C4-5F641B045360}" dt="2019-12-02T21:40:46.530" v="2863" actId="20577"/>
          <ac:spMkLst>
            <pc:docMk/>
            <pc:sldMk cId="2528617694" sldId="694"/>
            <ac:spMk id="2" creationId="{EA438A0D-A3B9-47C1-95A7-E95B7DEA0B0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dc.gov\private\M333\gfq8\2017%20Surv%20Summary\Stacked%20bar%20graphs_061419_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7185035870516183"/>
          <c:y val="3.4465529343660657E-2"/>
          <c:w val="0.71109333333333336"/>
          <c:h val="0.81140323075302512"/>
        </c:manualLayout>
      </c:layout>
      <c:barChart>
        <c:barDir val="col"/>
        <c:grouping val="clustered"/>
        <c:varyColors val="0"/>
        <c:ser>
          <c:idx val="1"/>
          <c:order val="1"/>
          <c:tx>
            <c:strRef>
              <c:f>'Hep C'!$C$22</c:f>
              <c:strCache>
                <c:ptCount val="1"/>
                <c:pt idx="0">
                  <c:v>Estimated not reported</c:v>
                </c:pt>
              </c:strCache>
            </c:strRef>
          </c:tx>
          <c:spPr>
            <a:solidFill>
              <a:schemeClr val="accent5">
                <a:tint val="77000"/>
              </a:schemeClr>
            </a:solidFill>
            <a:ln>
              <a:noFill/>
            </a:ln>
            <a:effectLst/>
          </c:spPr>
          <c:invertIfNegative val="0"/>
          <c:cat>
            <c:numRef>
              <c:f>'Hep C'!$A$23:$A$27</c:f>
              <c:numCache>
                <c:formatCode>0</c:formatCode>
                <c:ptCount val="5"/>
                <c:pt idx="0">
                  <c:v>2013</c:v>
                </c:pt>
                <c:pt idx="1">
                  <c:v>2014</c:v>
                </c:pt>
                <c:pt idx="2">
                  <c:v>2015</c:v>
                </c:pt>
                <c:pt idx="3">
                  <c:v>2016</c:v>
                </c:pt>
                <c:pt idx="4">
                  <c:v>2017</c:v>
                </c:pt>
              </c:numCache>
            </c:numRef>
          </c:cat>
          <c:val>
            <c:numRef>
              <c:f>'Hep C'!$C$23:$C$27</c:f>
              <c:numCache>
                <c:formatCode>#,##0</c:formatCode>
                <c:ptCount val="5"/>
                <c:pt idx="0">
                  <c:v>29700</c:v>
                </c:pt>
                <c:pt idx="1">
                  <c:v>30500</c:v>
                </c:pt>
                <c:pt idx="2">
                  <c:v>33900</c:v>
                </c:pt>
                <c:pt idx="3">
                  <c:v>41200</c:v>
                </c:pt>
                <c:pt idx="4">
                  <c:v>44300</c:v>
                </c:pt>
              </c:numCache>
            </c:numRef>
          </c:val>
          <c:extLst>
            <c:ext xmlns:c16="http://schemas.microsoft.com/office/drawing/2014/chart" uri="{C3380CC4-5D6E-409C-BE32-E72D297353CC}">
              <c16:uniqueId val="{00000000-6F39-40A0-8999-98CDFA3CB258}"/>
            </c:ext>
          </c:extLst>
        </c:ser>
        <c:dLbls>
          <c:showLegendKey val="0"/>
          <c:showVal val="0"/>
          <c:showCatName val="0"/>
          <c:showSerName val="0"/>
          <c:showPercent val="0"/>
          <c:showBubbleSize val="0"/>
        </c:dLbls>
        <c:gapWidth val="300"/>
        <c:overlap val="-27"/>
        <c:axId val="484415376"/>
        <c:axId val="484416688"/>
      </c:barChart>
      <c:barChart>
        <c:barDir val="col"/>
        <c:grouping val="clustered"/>
        <c:varyColors val="0"/>
        <c:ser>
          <c:idx val="0"/>
          <c:order val="0"/>
          <c:tx>
            <c:strRef>
              <c:f>'Hep C'!$B$22</c:f>
              <c:strCache>
                <c:ptCount val="1"/>
                <c:pt idx="0">
                  <c:v>Reported</c:v>
                </c:pt>
              </c:strCache>
            </c:strRef>
          </c:tx>
          <c:spPr>
            <a:solidFill>
              <a:schemeClr val="accent5">
                <a:shade val="76000"/>
              </a:schemeClr>
            </a:solidFill>
            <a:ln>
              <a:noFill/>
            </a:ln>
            <a:effectLst/>
          </c:spPr>
          <c:invertIfNegative val="0"/>
          <c:cat>
            <c:numRef>
              <c:f>'Hep C'!$A$23:$A$27</c:f>
              <c:numCache>
                <c:formatCode>0</c:formatCode>
                <c:ptCount val="5"/>
                <c:pt idx="0">
                  <c:v>2013</c:v>
                </c:pt>
                <c:pt idx="1">
                  <c:v>2014</c:v>
                </c:pt>
                <c:pt idx="2">
                  <c:v>2015</c:v>
                </c:pt>
                <c:pt idx="3">
                  <c:v>2016</c:v>
                </c:pt>
                <c:pt idx="4">
                  <c:v>2017</c:v>
                </c:pt>
              </c:numCache>
            </c:numRef>
          </c:cat>
          <c:val>
            <c:numRef>
              <c:f>'Hep C'!$B$23:$B$27</c:f>
              <c:numCache>
                <c:formatCode>#,##0</c:formatCode>
                <c:ptCount val="5"/>
                <c:pt idx="0">
                  <c:v>2138</c:v>
                </c:pt>
                <c:pt idx="1">
                  <c:v>2194</c:v>
                </c:pt>
                <c:pt idx="2">
                  <c:v>2436</c:v>
                </c:pt>
                <c:pt idx="3">
                  <c:v>2967</c:v>
                </c:pt>
                <c:pt idx="4">
                  <c:v>3186</c:v>
                </c:pt>
              </c:numCache>
            </c:numRef>
          </c:val>
          <c:extLst>
            <c:ext xmlns:c16="http://schemas.microsoft.com/office/drawing/2014/chart" uri="{C3380CC4-5D6E-409C-BE32-E72D297353CC}">
              <c16:uniqueId val="{00000001-6F39-40A0-8999-98CDFA3CB258}"/>
            </c:ext>
          </c:extLst>
        </c:ser>
        <c:dLbls>
          <c:showLegendKey val="0"/>
          <c:showVal val="0"/>
          <c:showCatName val="0"/>
          <c:showSerName val="0"/>
          <c:showPercent val="0"/>
          <c:showBubbleSize val="0"/>
        </c:dLbls>
        <c:gapWidth val="300"/>
        <c:overlap val="-27"/>
        <c:axId val="484425216"/>
        <c:axId val="484424232"/>
      </c:barChart>
      <c:catAx>
        <c:axId val="48441537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84416688"/>
        <c:crosses val="autoZero"/>
        <c:auto val="1"/>
        <c:lblAlgn val="ctr"/>
        <c:lblOffset val="100"/>
        <c:noMultiLvlLbl val="0"/>
      </c:catAx>
      <c:valAx>
        <c:axId val="48441668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Number of cases</a:t>
                </a:r>
              </a:p>
            </c:rich>
          </c:tx>
          <c:layout>
            <c:manualLayout>
              <c:xMode val="edge"/>
              <c:yMode val="edge"/>
              <c:x val="4.8731185604046101E-2"/>
              <c:y val="0.11701085897685673"/>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84415376"/>
        <c:crosses val="autoZero"/>
        <c:crossBetween val="between"/>
        <c:majorUnit val="10000"/>
      </c:valAx>
      <c:valAx>
        <c:axId val="484424232"/>
        <c:scaling>
          <c:orientation val="minMax"/>
          <c:max val="8000"/>
        </c:scaling>
        <c:delete val="1"/>
        <c:axPos val="r"/>
        <c:numFmt formatCode="#,##0" sourceLinked="1"/>
        <c:majorTickMark val="out"/>
        <c:minorTickMark val="none"/>
        <c:tickLblPos val="nextTo"/>
        <c:crossAx val="484425216"/>
        <c:crosses val="max"/>
        <c:crossBetween val="between"/>
      </c:valAx>
      <c:catAx>
        <c:axId val="484425216"/>
        <c:scaling>
          <c:orientation val="minMax"/>
        </c:scaling>
        <c:delete val="1"/>
        <c:axPos val="b"/>
        <c:numFmt formatCode="0" sourceLinked="1"/>
        <c:majorTickMark val="out"/>
        <c:minorTickMark val="none"/>
        <c:tickLblPos val="nextTo"/>
        <c:crossAx val="484424232"/>
        <c:crosses val="autoZero"/>
        <c:auto val="1"/>
        <c:lblAlgn val="ctr"/>
        <c:lblOffset val="100"/>
        <c:noMultiLvlLbl val="0"/>
      </c:catAx>
      <c:spPr>
        <a:noFill/>
        <a:ln>
          <a:noFill/>
        </a:ln>
        <a:effectLst/>
      </c:spPr>
    </c:plotArea>
    <c:legend>
      <c:legendPos val="b"/>
      <c:layout>
        <c:manualLayout>
          <c:xMode val="edge"/>
          <c:yMode val="edge"/>
          <c:x val="0.25575279090113734"/>
          <c:y val="8.2244934295219868E-2"/>
          <c:w val="0.45238298337707794"/>
          <c:h val="0.1801034348074533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111111111111109E-2"/>
          <c:y val="7.407407407407407E-2"/>
          <c:w val="0.93888888888888888"/>
          <c:h val="0.8416746864975212"/>
        </c:manualLayout>
      </c:layout>
      <c:barChart>
        <c:barDir val="col"/>
        <c:grouping val="clustered"/>
        <c:varyColors val="0"/>
        <c:ser>
          <c:idx val="0"/>
          <c:order val="0"/>
          <c:spPr>
            <a:solidFill>
              <a:srgbClr val="00B050"/>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731E-4AE5-B6F7-15211B88A205}"/>
              </c:ext>
            </c:extLst>
          </c:dPt>
          <c:dPt>
            <c:idx val="2"/>
            <c:invertIfNegative val="0"/>
            <c:bubble3D val="0"/>
            <c:spPr>
              <a:solidFill>
                <a:srgbClr val="FF0000"/>
              </a:solidFill>
              <a:ln>
                <a:noFill/>
              </a:ln>
              <a:effectLst/>
            </c:spPr>
            <c:extLst>
              <c:ext xmlns:c16="http://schemas.microsoft.com/office/drawing/2014/chart" uri="{C3380CC4-5D6E-409C-BE32-E72D297353CC}">
                <c16:uniqueId val="{00000003-731E-4AE5-B6F7-15211B88A205}"/>
              </c:ext>
            </c:extLst>
          </c:dPt>
          <c:dPt>
            <c:idx val="3"/>
            <c:invertIfNegative val="0"/>
            <c:bubble3D val="0"/>
            <c:spPr>
              <a:pattFill prst="wdDnDiag">
                <a:fgClr>
                  <a:srgbClr val="FF0000"/>
                </a:fgClr>
                <a:bgClr>
                  <a:schemeClr val="bg1"/>
                </a:bgClr>
              </a:pattFill>
              <a:ln>
                <a:noFill/>
              </a:ln>
              <a:effectLst/>
            </c:spPr>
            <c:extLst>
              <c:ext xmlns:c16="http://schemas.microsoft.com/office/drawing/2014/chart" uri="{C3380CC4-5D6E-409C-BE32-E72D297353CC}">
                <c16:uniqueId val="{00000005-731E-4AE5-B6F7-15211B88A205}"/>
              </c:ext>
            </c:extLst>
          </c:dPt>
          <c:cat>
            <c:strRef>
              <c:f>Sheet1!$A$1:$A$4</c:f>
              <c:strCache>
                <c:ptCount val="4"/>
                <c:pt idx="0">
                  <c:v>HCV Tested</c:v>
                </c:pt>
                <c:pt idx="1">
                  <c:v>Hepatitis C Diagnosed</c:v>
                </c:pt>
                <c:pt idx="2">
                  <c:v>Treated</c:v>
                </c:pt>
                <c:pt idx="3">
                  <c:v>Cured (SVR)</c:v>
                </c:pt>
              </c:strCache>
            </c:strRef>
          </c:cat>
          <c:val>
            <c:numRef>
              <c:f>Sheet1!$B$1:$B$4</c:f>
              <c:numCache>
                <c:formatCode>General</c:formatCode>
                <c:ptCount val="4"/>
                <c:pt idx="0">
                  <c:v>1</c:v>
                </c:pt>
                <c:pt idx="1">
                  <c:v>0.35</c:v>
                </c:pt>
                <c:pt idx="2">
                  <c:v>0.27999999999999997</c:v>
                </c:pt>
                <c:pt idx="3">
                  <c:v>0.25200000000000006</c:v>
                </c:pt>
              </c:numCache>
            </c:numRef>
          </c:val>
          <c:extLst>
            <c:ext xmlns:c16="http://schemas.microsoft.com/office/drawing/2014/chart" uri="{C3380CC4-5D6E-409C-BE32-E72D297353CC}">
              <c16:uniqueId val="{00000006-731E-4AE5-B6F7-15211B88A205}"/>
            </c:ext>
          </c:extLst>
        </c:ser>
        <c:dLbls>
          <c:showLegendKey val="0"/>
          <c:showVal val="0"/>
          <c:showCatName val="0"/>
          <c:showSerName val="0"/>
          <c:showPercent val="0"/>
          <c:showBubbleSize val="0"/>
        </c:dLbls>
        <c:gapWidth val="219"/>
        <c:overlap val="-27"/>
        <c:axId val="558193904"/>
        <c:axId val="558266432"/>
      </c:barChart>
      <c:catAx>
        <c:axId val="55819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266432"/>
        <c:crosses val="autoZero"/>
        <c:auto val="1"/>
        <c:lblAlgn val="ctr"/>
        <c:lblOffset val="100"/>
        <c:noMultiLvlLbl val="0"/>
      </c:catAx>
      <c:valAx>
        <c:axId val="558266432"/>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8193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400" b="1" dirty="0">
                <a:solidFill>
                  <a:srgbClr val="89A54E"/>
                </a:solidFill>
                <a:latin typeface="Segoe UI" panose="020B0502040204020203" pitchFamily="34" charset="0"/>
                <a:cs typeface="Segoe UI" panose="020B0502040204020203" pitchFamily="34" charset="0"/>
              </a:rPr>
              <a:t>Age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9.2777830482033113E-2"/>
          <c:y val="0.1047288326540293"/>
          <c:w val="0.8306479596973706"/>
          <c:h val="0.74531099750707019"/>
        </c:manualLayout>
      </c:layout>
      <c:lineChart>
        <c:grouping val="standard"/>
        <c:varyColors val="0"/>
        <c:ser>
          <c:idx val="0"/>
          <c:order val="0"/>
          <c:tx>
            <c:strRef>
              <c:f>Sheet1!$B$1</c:f>
              <c:strCache>
                <c:ptCount val="1"/>
                <c:pt idx="0">
                  <c:v>0-19 yrs</c:v>
                </c:pt>
              </c:strCache>
            </c:strRef>
          </c:tx>
          <c:spPr>
            <a:ln w="28575" cap="rnd">
              <a:solidFill>
                <a:srgbClr val="F2F5EB"/>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0.0</c:formatCode>
                <c:ptCount val="8"/>
                <c:pt idx="0">
                  <c:v>0.05</c:v>
                </c:pt>
                <c:pt idx="1">
                  <c:v>0.1</c:v>
                </c:pt>
                <c:pt idx="2">
                  <c:v>0.11</c:v>
                </c:pt>
                <c:pt idx="3">
                  <c:v>0.13</c:v>
                </c:pt>
                <c:pt idx="4">
                  <c:v>0.12</c:v>
                </c:pt>
                <c:pt idx="5">
                  <c:v>0.13</c:v>
                </c:pt>
                <c:pt idx="6">
                  <c:v>0.11</c:v>
                </c:pt>
                <c:pt idx="7">
                  <c:v>0.13</c:v>
                </c:pt>
              </c:numCache>
            </c:numRef>
          </c:val>
          <c:smooth val="0"/>
          <c:extLst>
            <c:ext xmlns:c16="http://schemas.microsoft.com/office/drawing/2014/chart" uri="{C3380CC4-5D6E-409C-BE32-E72D297353CC}">
              <c16:uniqueId val="{00000000-068C-4B3F-8035-87D067BF078D}"/>
            </c:ext>
          </c:extLst>
        </c:ser>
        <c:ser>
          <c:idx val="1"/>
          <c:order val="1"/>
          <c:tx>
            <c:strRef>
              <c:f>Sheet1!$C$1</c:f>
              <c:strCache>
                <c:ptCount val="1"/>
                <c:pt idx="0">
                  <c:v>20-29 yrs</c:v>
                </c:pt>
              </c:strCache>
            </c:strRef>
          </c:tx>
          <c:spPr>
            <a:ln w="28575" cap="rnd">
              <a:solidFill>
                <a:srgbClr val="DAE3C7"/>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0.0</c:formatCode>
                <c:ptCount val="8"/>
                <c:pt idx="0">
                  <c:v>0.75</c:v>
                </c:pt>
                <c:pt idx="1">
                  <c:v>1.18</c:v>
                </c:pt>
                <c:pt idx="2">
                  <c:v>1.73</c:v>
                </c:pt>
                <c:pt idx="3">
                  <c:v>2.0099999999999998</c:v>
                </c:pt>
                <c:pt idx="4">
                  <c:v>2.2000000000000002</c:v>
                </c:pt>
                <c:pt idx="5">
                  <c:v>2.38</c:v>
                </c:pt>
                <c:pt idx="6">
                  <c:v>2.66</c:v>
                </c:pt>
                <c:pt idx="7">
                  <c:v>2.75</c:v>
                </c:pt>
              </c:numCache>
            </c:numRef>
          </c:val>
          <c:smooth val="0"/>
          <c:extLst>
            <c:ext xmlns:c16="http://schemas.microsoft.com/office/drawing/2014/chart" uri="{C3380CC4-5D6E-409C-BE32-E72D297353CC}">
              <c16:uniqueId val="{00000001-068C-4B3F-8035-87D067BF078D}"/>
            </c:ext>
          </c:extLst>
        </c:ser>
        <c:ser>
          <c:idx val="2"/>
          <c:order val="2"/>
          <c:tx>
            <c:strRef>
              <c:f>Sheet1!$D$1</c:f>
              <c:strCache>
                <c:ptCount val="1"/>
                <c:pt idx="0">
                  <c:v>30-39 yrs</c:v>
                </c:pt>
              </c:strCache>
            </c:strRef>
          </c:tx>
          <c:spPr>
            <a:ln w="28575" cap="rnd">
              <a:solidFill>
                <a:srgbClr val="C7D5AB"/>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Sheet1!$D$2:$D$9</c:f>
              <c:numCache>
                <c:formatCode>0.0</c:formatCode>
                <c:ptCount val="8"/>
                <c:pt idx="0">
                  <c:v>0.6</c:v>
                </c:pt>
                <c:pt idx="1">
                  <c:v>0.83</c:v>
                </c:pt>
                <c:pt idx="2">
                  <c:v>1.1200000000000001</c:v>
                </c:pt>
                <c:pt idx="3">
                  <c:v>1.36</c:v>
                </c:pt>
                <c:pt idx="4">
                  <c:v>1.66</c:v>
                </c:pt>
                <c:pt idx="5">
                  <c:v>1.74</c:v>
                </c:pt>
                <c:pt idx="6">
                  <c:v>2.16</c:v>
                </c:pt>
                <c:pt idx="7">
                  <c:v>2.2799999999999998</c:v>
                </c:pt>
              </c:numCache>
            </c:numRef>
          </c:val>
          <c:smooth val="0"/>
          <c:extLst>
            <c:ext xmlns:c16="http://schemas.microsoft.com/office/drawing/2014/chart" uri="{C3380CC4-5D6E-409C-BE32-E72D297353CC}">
              <c16:uniqueId val="{00000003-068C-4B3F-8035-87D067BF078D}"/>
            </c:ext>
          </c:extLst>
        </c:ser>
        <c:ser>
          <c:idx val="3"/>
          <c:order val="3"/>
          <c:tx>
            <c:strRef>
              <c:f>Sheet1!$E$1</c:f>
              <c:strCache>
                <c:ptCount val="1"/>
                <c:pt idx="0">
                  <c:v>40-49 yrs</c:v>
                </c:pt>
              </c:strCache>
            </c:strRef>
          </c:tx>
          <c:spPr>
            <a:ln w="28575" cap="rnd">
              <a:solidFill>
                <a:srgbClr val="ADC284"/>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Sheet1!$E$2:$E$9</c:f>
              <c:numCache>
                <c:formatCode>0.0</c:formatCode>
                <c:ptCount val="8"/>
                <c:pt idx="0">
                  <c:v>0.33</c:v>
                </c:pt>
                <c:pt idx="1">
                  <c:v>0.44</c:v>
                </c:pt>
                <c:pt idx="2">
                  <c:v>0.65</c:v>
                </c:pt>
                <c:pt idx="3">
                  <c:v>0.75</c:v>
                </c:pt>
                <c:pt idx="4">
                  <c:v>0.73</c:v>
                </c:pt>
                <c:pt idx="5">
                  <c:v>0.88</c:v>
                </c:pt>
                <c:pt idx="6">
                  <c:v>1.18</c:v>
                </c:pt>
                <c:pt idx="7">
                  <c:v>1.1299999999999999</c:v>
                </c:pt>
              </c:numCache>
            </c:numRef>
          </c:val>
          <c:smooth val="0"/>
          <c:extLst>
            <c:ext xmlns:c16="http://schemas.microsoft.com/office/drawing/2014/chart" uri="{C3380CC4-5D6E-409C-BE32-E72D297353CC}">
              <c16:uniqueId val="{00000004-068C-4B3F-8035-87D067BF078D}"/>
            </c:ext>
          </c:extLst>
        </c:ser>
        <c:ser>
          <c:idx val="4"/>
          <c:order val="4"/>
          <c:tx>
            <c:strRef>
              <c:f>Sheet1!$F$1</c:f>
              <c:strCache>
                <c:ptCount val="1"/>
                <c:pt idx="0">
                  <c:v>50-59 yrs</c:v>
                </c:pt>
              </c:strCache>
            </c:strRef>
          </c:tx>
          <c:spPr>
            <a:ln w="28575" cap="rnd">
              <a:solidFill>
                <a:srgbClr val="799248"/>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Sheet1!$F$2:$F$9</c:f>
              <c:numCache>
                <c:formatCode>0.0</c:formatCode>
                <c:ptCount val="8"/>
                <c:pt idx="0">
                  <c:v>0.25</c:v>
                </c:pt>
                <c:pt idx="1">
                  <c:v>0.28999999999999998</c:v>
                </c:pt>
                <c:pt idx="2">
                  <c:v>0.43</c:v>
                </c:pt>
                <c:pt idx="3">
                  <c:v>0.46</c:v>
                </c:pt>
                <c:pt idx="4">
                  <c:v>0.4</c:v>
                </c:pt>
                <c:pt idx="5">
                  <c:v>0.57999999999999996</c:v>
                </c:pt>
                <c:pt idx="6">
                  <c:v>0.64</c:v>
                </c:pt>
                <c:pt idx="7">
                  <c:v>0.81</c:v>
                </c:pt>
              </c:numCache>
            </c:numRef>
          </c:val>
          <c:smooth val="0"/>
          <c:extLst>
            <c:ext xmlns:c16="http://schemas.microsoft.com/office/drawing/2014/chart" uri="{C3380CC4-5D6E-409C-BE32-E72D297353CC}">
              <c16:uniqueId val="{00000005-068C-4B3F-8035-87D067BF078D}"/>
            </c:ext>
          </c:extLst>
        </c:ser>
        <c:ser>
          <c:idx val="5"/>
          <c:order val="5"/>
          <c:tx>
            <c:strRef>
              <c:f>Sheet1!$G$1</c:f>
              <c:strCache>
                <c:ptCount val="1"/>
                <c:pt idx="0">
                  <c:v>60+ yrs</c:v>
                </c:pt>
              </c:strCache>
            </c:strRef>
          </c:tx>
          <c:spPr>
            <a:ln w="28575" cap="rnd">
              <a:solidFill>
                <a:srgbClr val="48572B"/>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Sheet1!$G$2:$G$9</c:f>
              <c:numCache>
                <c:formatCode>0.0</c:formatCode>
                <c:ptCount val="8"/>
                <c:pt idx="0">
                  <c:v>0.05</c:v>
                </c:pt>
                <c:pt idx="1">
                  <c:v>7.0000000000000007E-2</c:v>
                </c:pt>
                <c:pt idx="2">
                  <c:v>0.1</c:v>
                </c:pt>
                <c:pt idx="3">
                  <c:v>0.1</c:v>
                </c:pt>
                <c:pt idx="4">
                  <c:v>0.12</c:v>
                </c:pt>
                <c:pt idx="5">
                  <c:v>0.12</c:v>
                </c:pt>
                <c:pt idx="6">
                  <c:v>0.22</c:v>
                </c:pt>
                <c:pt idx="7">
                  <c:v>0.28000000000000003</c:v>
                </c:pt>
              </c:numCache>
            </c:numRef>
          </c:val>
          <c:smooth val="0"/>
          <c:extLst>
            <c:ext xmlns:c16="http://schemas.microsoft.com/office/drawing/2014/chart" uri="{C3380CC4-5D6E-409C-BE32-E72D297353CC}">
              <c16:uniqueId val="{00000006-068C-4B3F-8035-87D067BF078D}"/>
            </c:ext>
          </c:extLst>
        </c:ser>
        <c:dLbls>
          <c:showLegendKey val="0"/>
          <c:showVal val="0"/>
          <c:showCatName val="0"/>
          <c:showSerName val="0"/>
          <c:showPercent val="0"/>
          <c:showBubbleSize val="0"/>
        </c:dLbls>
        <c:smooth val="0"/>
        <c:axId val="701422392"/>
        <c:axId val="701420096"/>
      </c:lineChart>
      <c:catAx>
        <c:axId val="70142239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600" dirty="0">
                    <a:solidFill>
                      <a:srgbClr val="070C11"/>
                    </a:solidFill>
                    <a:latin typeface="Segoe UI" panose="020B0502040204020203" pitchFamily="34" charset="0"/>
                    <a:cs typeface="Segoe UI" panose="020B0502040204020203"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000000"/>
                </a:solidFill>
                <a:latin typeface="Segoe UI" panose="020B0502040204020203" pitchFamily="34" charset="0"/>
                <a:ea typeface="+mn-ea"/>
                <a:cs typeface="Segoe UI" panose="020B0502040204020203" pitchFamily="34" charset="0"/>
              </a:defRPr>
            </a:pPr>
            <a:endParaRPr lang="en-US"/>
          </a:p>
        </c:txPr>
        <c:crossAx val="701420096"/>
        <c:crosses val="autoZero"/>
        <c:auto val="1"/>
        <c:lblAlgn val="ctr"/>
        <c:lblOffset val="100"/>
        <c:noMultiLvlLbl val="0"/>
      </c:catAx>
      <c:valAx>
        <c:axId val="70142009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600" dirty="0">
                    <a:solidFill>
                      <a:srgbClr val="070C11"/>
                    </a:solidFill>
                    <a:latin typeface="Segoe UI" panose="020B0502040204020203" pitchFamily="34" charset="0"/>
                    <a:cs typeface="Segoe UI" panose="020B0502040204020203" pitchFamily="34" charset="0"/>
                  </a:rPr>
                  <a:t>Reported cases per 100,000 population</a:t>
                </a:r>
              </a:p>
            </c:rich>
          </c:tx>
          <c:layout>
            <c:manualLayout>
              <c:xMode val="edge"/>
              <c:yMode val="edge"/>
              <c:x val="7.505296777661828E-3"/>
              <c:y val="0.2939875791769464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rgbClr val="000000"/>
                </a:solidFill>
                <a:latin typeface="Segoe UI" panose="020B0502040204020203" pitchFamily="34" charset="0"/>
                <a:ea typeface="+mn-ea"/>
                <a:cs typeface="Segoe UI" panose="020B0502040204020203" pitchFamily="34" charset="0"/>
              </a:defRPr>
            </a:pPr>
            <a:endParaRPr lang="en-US"/>
          </a:p>
        </c:txPr>
        <c:crossAx val="701422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400" b="1" dirty="0">
                <a:solidFill>
                  <a:srgbClr val="89A54E"/>
                </a:solidFill>
                <a:latin typeface="Segoe UI" panose="020B0502040204020203" pitchFamily="34" charset="0"/>
                <a:cs typeface="Segoe UI" panose="020B0502040204020203" pitchFamily="34" charset="0"/>
              </a:rPr>
              <a:t>Race/Ethnicity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9.5455121612680507E-2"/>
          <c:y val="0.10800288118769097"/>
          <c:w val="0.8306479596973706"/>
          <c:h val="0.69975517172721002"/>
        </c:manualLayout>
      </c:layout>
      <c:lineChart>
        <c:grouping val="standard"/>
        <c:varyColors val="0"/>
        <c:ser>
          <c:idx val="0"/>
          <c:order val="0"/>
          <c:tx>
            <c:strRef>
              <c:f>Sheet1!$B$1</c:f>
              <c:strCache>
                <c:ptCount val="1"/>
                <c:pt idx="0">
                  <c:v>American Indian/Alaska Native</c:v>
                </c:pt>
              </c:strCache>
            </c:strRef>
          </c:tx>
          <c:spPr>
            <a:ln w="28575" cap="rnd">
              <a:solidFill>
                <a:srgbClr val="C7D5AB"/>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0.0</c:formatCode>
                <c:ptCount val="8"/>
                <c:pt idx="0">
                  <c:v>1.01</c:v>
                </c:pt>
                <c:pt idx="1">
                  <c:v>1.0900000000000001</c:v>
                </c:pt>
                <c:pt idx="2">
                  <c:v>2.0299999999999998</c:v>
                </c:pt>
                <c:pt idx="3">
                  <c:v>1.74</c:v>
                </c:pt>
                <c:pt idx="4">
                  <c:v>1.32</c:v>
                </c:pt>
                <c:pt idx="5">
                  <c:v>1.76</c:v>
                </c:pt>
                <c:pt idx="6">
                  <c:v>3.12</c:v>
                </c:pt>
                <c:pt idx="7">
                  <c:v>2.96</c:v>
                </c:pt>
              </c:numCache>
            </c:numRef>
          </c:val>
          <c:smooth val="0"/>
          <c:extLst>
            <c:ext xmlns:c16="http://schemas.microsoft.com/office/drawing/2014/chart" uri="{C3380CC4-5D6E-409C-BE32-E72D297353CC}">
              <c16:uniqueId val="{00000000-422A-45B6-B743-76D43DCE63A9}"/>
            </c:ext>
          </c:extLst>
        </c:ser>
        <c:ser>
          <c:idx val="1"/>
          <c:order val="1"/>
          <c:tx>
            <c:strRef>
              <c:f>Sheet1!$C$1</c:f>
              <c:strCache>
                <c:ptCount val="1"/>
                <c:pt idx="0">
                  <c:v>Asian/Pacific Islander</c:v>
                </c:pt>
              </c:strCache>
            </c:strRef>
          </c:tx>
          <c:spPr>
            <a:ln w="28575" cap="rnd">
              <a:solidFill>
                <a:srgbClr val="A3BA74"/>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0.0</c:formatCode>
                <c:ptCount val="8"/>
                <c:pt idx="0">
                  <c:v>7.0000000000000007E-2</c:v>
                </c:pt>
                <c:pt idx="1">
                  <c:v>0.05</c:v>
                </c:pt>
                <c:pt idx="2">
                  <c:v>0.1</c:v>
                </c:pt>
                <c:pt idx="3">
                  <c:v>0.08</c:v>
                </c:pt>
                <c:pt idx="4">
                  <c:v>7.0000000000000007E-2</c:v>
                </c:pt>
                <c:pt idx="5">
                  <c:v>0.09</c:v>
                </c:pt>
                <c:pt idx="6">
                  <c:v>0.14000000000000001</c:v>
                </c:pt>
                <c:pt idx="7">
                  <c:v>0.12</c:v>
                </c:pt>
              </c:numCache>
            </c:numRef>
          </c:val>
          <c:smooth val="0"/>
          <c:extLst>
            <c:ext xmlns:c16="http://schemas.microsoft.com/office/drawing/2014/chart" uri="{C3380CC4-5D6E-409C-BE32-E72D297353CC}">
              <c16:uniqueId val="{00000001-422A-45B6-B743-76D43DCE63A9}"/>
            </c:ext>
          </c:extLst>
        </c:ser>
        <c:ser>
          <c:idx val="2"/>
          <c:order val="2"/>
          <c:tx>
            <c:strRef>
              <c:f>Sheet1!$D$1</c:f>
              <c:strCache>
                <c:ptCount val="1"/>
                <c:pt idx="0">
                  <c:v>Black, Non-Hispanic</c:v>
                </c:pt>
              </c:strCache>
            </c:strRef>
          </c:tx>
          <c:spPr>
            <a:ln w="28575" cap="rnd">
              <a:solidFill>
                <a:srgbClr val="ADC284"/>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Sheet1!$D$2:$D$9</c:f>
              <c:numCache>
                <c:formatCode>0.0</c:formatCode>
                <c:ptCount val="8"/>
                <c:pt idx="0">
                  <c:v>0.11</c:v>
                </c:pt>
                <c:pt idx="1">
                  <c:v>0.14000000000000001</c:v>
                </c:pt>
                <c:pt idx="2">
                  <c:v>0.15</c:v>
                </c:pt>
                <c:pt idx="3">
                  <c:v>0.2</c:v>
                </c:pt>
                <c:pt idx="4">
                  <c:v>0.19</c:v>
                </c:pt>
                <c:pt idx="5">
                  <c:v>0.28000000000000003</c:v>
                </c:pt>
                <c:pt idx="6">
                  <c:v>0.32</c:v>
                </c:pt>
                <c:pt idx="7">
                  <c:v>0.49</c:v>
                </c:pt>
              </c:numCache>
            </c:numRef>
          </c:val>
          <c:smooth val="0"/>
          <c:extLst>
            <c:ext xmlns:c16="http://schemas.microsoft.com/office/drawing/2014/chart" uri="{C3380CC4-5D6E-409C-BE32-E72D297353CC}">
              <c16:uniqueId val="{00000002-422A-45B6-B743-76D43DCE63A9}"/>
            </c:ext>
          </c:extLst>
        </c:ser>
        <c:ser>
          <c:idx val="3"/>
          <c:order val="3"/>
          <c:tx>
            <c:strRef>
              <c:f>Sheet1!$E$1</c:f>
              <c:strCache>
                <c:ptCount val="1"/>
                <c:pt idx="0">
                  <c:v>White, Non-Hispanic</c:v>
                </c:pt>
              </c:strCache>
            </c:strRef>
          </c:tx>
          <c:spPr>
            <a:ln w="28575" cap="rnd">
              <a:solidFill>
                <a:srgbClr val="799248"/>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Sheet1!$E$2:$E$9</c:f>
              <c:numCache>
                <c:formatCode>0.0</c:formatCode>
                <c:ptCount val="8"/>
                <c:pt idx="0">
                  <c:v>0.31</c:v>
                </c:pt>
                <c:pt idx="1">
                  <c:v>0.47</c:v>
                </c:pt>
                <c:pt idx="2">
                  <c:v>0.64</c:v>
                </c:pt>
                <c:pt idx="3">
                  <c:v>0.82</c:v>
                </c:pt>
                <c:pt idx="4">
                  <c:v>0.84</c:v>
                </c:pt>
                <c:pt idx="5">
                  <c:v>0.92</c:v>
                </c:pt>
                <c:pt idx="6">
                  <c:v>1.1100000000000001</c:v>
                </c:pt>
                <c:pt idx="7">
                  <c:v>1.17</c:v>
                </c:pt>
              </c:numCache>
            </c:numRef>
          </c:val>
          <c:smooth val="0"/>
          <c:extLst>
            <c:ext xmlns:c16="http://schemas.microsoft.com/office/drawing/2014/chart" uri="{C3380CC4-5D6E-409C-BE32-E72D297353CC}">
              <c16:uniqueId val="{00000003-422A-45B6-B743-76D43DCE63A9}"/>
            </c:ext>
          </c:extLst>
        </c:ser>
        <c:ser>
          <c:idx val="4"/>
          <c:order val="4"/>
          <c:tx>
            <c:strRef>
              <c:f>Sheet1!$F$1</c:f>
              <c:strCache>
                <c:ptCount val="1"/>
                <c:pt idx="0">
                  <c:v>Hispanic</c:v>
                </c:pt>
              </c:strCache>
            </c:strRef>
          </c:tx>
          <c:spPr>
            <a:ln w="28575" cap="rnd">
              <a:solidFill>
                <a:srgbClr val="000000"/>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Sheet1!$F$2:$F$9</c:f>
              <c:numCache>
                <c:formatCode>0.0</c:formatCode>
                <c:ptCount val="8"/>
                <c:pt idx="0">
                  <c:v>0.14000000000000001</c:v>
                </c:pt>
                <c:pt idx="1">
                  <c:v>0.17</c:v>
                </c:pt>
                <c:pt idx="2">
                  <c:v>0.21</c:v>
                </c:pt>
                <c:pt idx="3">
                  <c:v>0.22</c:v>
                </c:pt>
                <c:pt idx="4">
                  <c:v>0.25</c:v>
                </c:pt>
                <c:pt idx="5">
                  <c:v>0.28000000000000003</c:v>
                </c:pt>
                <c:pt idx="6">
                  <c:v>0.35</c:v>
                </c:pt>
                <c:pt idx="7">
                  <c:v>0.42</c:v>
                </c:pt>
              </c:numCache>
            </c:numRef>
          </c:val>
          <c:smooth val="0"/>
          <c:extLst>
            <c:ext xmlns:c16="http://schemas.microsoft.com/office/drawing/2014/chart" uri="{C3380CC4-5D6E-409C-BE32-E72D297353CC}">
              <c16:uniqueId val="{00000004-422A-45B6-B743-76D43DCE63A9}"/>
            </c:ext>
          </c:extLst>
        </c:ser>
        <c:dLbls>
          <c:showLegendKey val="0"/>
          <c:showVal val="0"/>
          <c:showCatName val="0"/>
          <c:showSerName val="0"/>
          <c:showPercent val="0"/>
          <c:showBubbleSize val="0"/>
        </c:dLbls>
        <c:smooth val="0"/>
        <c:axId val="701422392"/>
        <c:axId val="701420096"/>
      </c:lineChart>
      <c:catAx>
        <c:axId val="70142239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600" dirty="0">
                    <a:solidFill>
                      <a:srgbClr val="070C11"/>
                    </a:solidFill>
                    <a:latin typeface="Segoe UI" panose="020B0502040204020203" pitchFamily="34" charset="0"/>
                    <a:cs typeface="Segoe UI" panose="020B0502040204020203"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000000"/>
                </a:solidFill>
                <a:latin typeface="Segoe UI" panose="020B0502040204020203" pitchFamily="34" charset="0"/>
                <a:ea typeface="+mn-ea"/>
                <a:cs typeface="Segoe UI" panose="020B0502040204020203" pitchFamily="34" charset="0"/>
              </a:defRPr>
            </a:pPr>
            <a:endParaRPr lang="en-US"/>
          </a:p>
        </c:txPr>
        <c:crossAx val="701420096"/>
        <c:crosses val="autoZero"/>
        <c:auto val="1"/>
        <c:lblAlgn val="ctr"/>
        <c:lblOffset val="100"/>
        <c:noMultiLvlLbl val="0"/>
      </c:catAx>
      <c:valAx>
        <c:axId val="70142009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5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500" dirty="0">
                    <a:solidFill>
                      <a:srgbClr val="070C11"/>
                    </a:solidFill>
                    <a:latin typeface="Segoe UI" panose="020B0502040204020203" pitchFamily="34" charset="0"/>
                    <a:cs typeface="Segoe UI" panose="020B0502040204020203" pitchFamily="34" charset="0"/>
                  </a:rPr>
                  <a:t>Reported cases per 100,000 population</a:t>
                </a:r>
              </a:p>
            </c:rich>
          </c:tx>
          <c:overlay val="0"/>
          <c:spPr>
            <a:noFill/>
            <a:ln>
              <a:noFill/>
            </a:ln>
            <a:effectLst/>
          </c:spPr>
          <c:txPr>
            <a:bodyPr rot="-5400000" spcFirstLastPara="1" vertOverflow="ellipsis" vert="horz" wrap="square" anchor="ctr" anchorCtr="1"/>
            <a:lstStyle/>
            <a:p>
              <a:pPr>
                <a:defRPr sz="5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rgbClr val="000000"/>
                </a:solidFill>
                <a:latin typeface="Segoe UI" panose="020B0502040204020203" pitchFamily="34" charset="0"/>
                <a:ea typeface="+mn-ea"/>
                <a:cs typeface="Segoe UI" panose="020B0502040204020203" pitchFamily="34" charset="0"/>
              </a:defRPr>
            </a:pPr>
            <a:endParaRPr lang="en-US"/>
          </a:p>
        </c:txPr>
        <c:crossAx val="701422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400" b="1" dirty="0">
                <a:solidFill>
                  <a:srgbClr val="89A54E"/>
                </a:solidFill>
                <a:latin typeface="Segoe UI" panose="020B0502040204020203" pitchFamily="34" charset="0"/>
                <a:cs typeface="Segoe UI" panose="020B0502040204020203" pitchFamily="34" charset="0"/>
              </a:rPr>
              <a:t>Sex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9.5455121612680507E-2"/>
          <c:y val="0.10800288118769097"/>
          <c:w val="0.8306479596973706"/>
          <c:h val="0.71458617131906566"/>
        </c:manualLayout>
      </c:layout>
      <c:lineChart>
        <c:grouping val="standard"/>
        <c:varyColors val="0"/>
        <c:ser>
          <c:idx val="0"/>
          <c:order val="0"/>
          <c:tx>
            <c:strRef>
              <c:f>Sheet1!$B$1</c:f>
              <c:strCache>
                <c:ptCount val="1"/>
                <c:pt idx="0">
                  <c:v>Male</c:v>
                </c:pt>
              </c:strCache>
            </c:strRef>
          </c:tx>
          <c:spPr>
            <a:ln w="28575" cap="rnd">
              <a:solidFill>
                <a:srgbClr val="89A54E"/>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0.0</c:formatCode>
                <c:ptCount val="8"/>
                <c:pt idx="0">
                  <c:v>0.32</c:v>
                </c:pt>
                <c:pt idx="1">
                  <c:v>0.44</c:v>
                </c:pt>
                <c:pt idx="2">
                  <c:v>0.65</c:v>
                </c:pt>
                <c:pt idx="3">
                  <c:v>0.79</c:v>
                </c:pt>
                <c:pt idx="4">
                  <c:v>0.8</c:v>
                </c:pt>
                <c:pt idx="5">
                  <c:v>0.91</c:v>
                </c:pt>
                <c:pt idx="6">
                  <c:v>1.0900000000000001</c:v>
                </c:pt>
                <c:pt idx="7">
                  <c:v>1.1599999999999999</c:v>
                </c:pt>
              </c:numCache>
            </c:numRef>
          </c:val>
          <c:smooth val="0"/>
          <c:extLst>
            <c:ext xmlns:c16="http://schemas.microsoft.com/office/drawing/2014/chart" uri="{C3380CC4-5D6E-409C-BE32-E72D297353CC}">
              <c16:uniqueId val="{00000000-E591-4FFD-9782-DB2C3A388B7A}"/>
            </c:ext>
          </c:extLst>
        </c:ser>
        <c:ser>
          <c:idx val="1"/>
          <c:order val="1"/>
          <c:tx>
            <c:strRef>
              <c:f>Sheet1!$C$1</c:f>
              <c:strCache>
                <c:ptCount val="1"/>
                <c:pt idx="0">
                  <c:v>Female</c:v>
                </c:pt>
              </c:strCache>
            </c:strRef>
          </c:tx>
          <c:spPr>
            <a:ln w="28575" cap="rnd">
              <a:solidFill>
                <a:srgbClr val="B9CD96"/>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0.0</c:formatCode>
                <c:ptCount val="8"/>
                <c:pt idx="0">
                  <c:v>0.26</c:v>
                </c:pt>
                <c:pt idx="1">
                  <c:v>0.39</c:v>
                </c:pt>
                <c:pt idx="2">
                  <c:v>0.54</c:v>
                </c:pt>
                <c:pt idx="3">
                  <c:v>0.66</c:v>
                </c:pt>
                <c:pt idx="4">
                  <c:v>0.68</c:v>
                </c:pt>
                <c:pt idx="5">
                  <c:v>0.72</c:v>
                </c:pt>
                <c:pt idx="6">
                  <c:v>0.85</c:v>
                </c:pt>
                <c:pt idx="7">
                  <c:v>0.91</c:v>
                </c:pt>
              </c:numCache>
            </c:numRef>
          </c:val>
          <c:smooth val="0"/>
          <c:extLst>
            <c:ext xmlns:c16="http://schemas.microsoft.com/office/drawing/2014/chart" uri="{C3380CC4-5D6E-409C-BE32-E72D297353CC}">
              <c16:uniqueId val="{00000001-E591-4FFD-9782-DB2C3A388B7A}"/>
            </c:ext>
          </c:extLst>
        </c:ser>
        <c:dLbls>
          <c:showLegendKey val="0"/>
          <c:showVal val="0"/>
          <c:showCatName val="0"/>
          <c:showSerName val="0"/>
          <c:showPercent val="0"/>
          <c:showBubbleSize val="0"/>
        </c:dLbls>
        <c:smooth val="0"/>
        <c:axId val="701422392"/>
        <c:axId val="701420096"/>
      </c:lineChart>
      <c:catAx>
        <c:axId val="70142239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600" dirty="0">
                    <a:solidFill>
                      <a:srgbClr val="070C11"/>
                    </a:solidFill>
                    <a:latin typeface="Segoe UI" panose="020B0502040204020203" pitchFamily="34" charset="0"/>
                    <a:cs typeface="Segoe UI" panose="020B0502040204020203"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000000"/>
                </a:solidFill>
                <a:latin typeface="Segoe UI" panose="020B0502040204020203" pitchFamily="34" charset="0"/>
                <a:ea typeface="+mn-ea"/>
                <a:cs typeface="Segoe UI" panose="020B0502040204020203" pitchFamily="34" charset="0"/>
              </a:defRPr>
            </a:pPr>
            <a:endParaRPr lang="en-US"/>
          </a:p>
        </c:txPr>
        <c:crossAx val="701420096"/>
        <c:crosses val="autoZero"/>
        <c:auto val="1"/>
        <c:lblAlgn val="ctr"/>
        <c:lblOffset val="100"/>
        <c:noMultiLvlLbl val="0"/>
      </c:catAx>
      <c:valAx>
        <c:axId val="701420096"/>
        <c:scaling>
          <c:orientation val="minMax"/>
          <c:max val="3.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500" b="0" i="0" u="none" strike="noStrike" kern="1200" baseline="0">
                    <a:solidFill>
                      <a:srgbClr val="070C11"/>
                    </a:solidFill>
                    <a:latin typeface="Segoe UI" panose="020B0502040204020203" pitchFamily="34" charset="0"/>
                    <a:ea typeface="+mn-ea"/>
                    <a:cs typeface="Segoe UI" panose="020B0502040204020203" pitchFamily="34" charset="0"/>
                  </a:defRPr>
                </a:pPr>
                <a:r>
                  <a:rPr lang="en-US" sz="500" dirty="0">
                    <a:solidFill>
                      <a:srgbClr val="070C11"/>
                    </a:solidFill>
                    <a:latin typeface="Segoe UI" panose="020B0502040204020203" pitchFamily="34" charset="0"/>
                    <a:cs typeface="Segoe UI" panose="020B0502040204020203" pitchFamily="34" charset="0"/>
                  </a:rPr>
                  <a:t>Reported cases per 100,000 population</a:t>
                </a:r>
              </a:p>
            </c:rich>
          </c:tx>
          <c:layout>
            <c:manualLayout>
              <c:xMode val="edge"/>
              <c:yMode val="edge"/>
              <c:x val="0"/>
              <c:y val="0.13024945858093026"/>
            </c:manualLayout>
          </c:layout>
          <c:overlay val="0"/>
          <c:spPr>
            <a:noFill/>
            <a:ln>
              <a:noFill/>
            </a:ln>
            <a:effectLst/>
          </c:spPr>
          <c:txPr>
            <a:bodyPr rot="-5400000" spcFirstLastPara="1" vertOverflow="ellipsis" vert="horz" wrap="square" anchor="ctr" anchorCtr="1"/>
            <a:lstStyle/>
            <a:p>
              <a:pPr>
                <a:defRPr sz="500" b="0" i="0" u="none" strike="noStrike" kern="1200" baseline="0">
                  <a:solidFill>
                    <a:srgbClr val="070C11"/>
                  </a:solidFill>
                  <a:latin typeface="Segoe UI" panose="020B0502040204020203" pitchFamily="34" charset="0"/>
                  <a:ea typeface="+mn-ea"/>
                  <a:cs typeface="Segoe UI" panose="020B0502040204020203"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rgbClr val="000000"/>
                </a:solidFill>
                <a:latin typeface="Segoe UI" panose="020B0502040204020203" pitchFamily="34" charset="0"/>
                <a:ea typeface="+mn-ea"/>
                <a:cs typeface="Segoe UI" panose="020B0502040204020203" pitchFamily="34" charset="0"/>
              </a:defRPr>
            </a:pPr>
            <a:endParaRPr lang="en-US"/>
          </a:p>
        </c:txPr>
        <c:crossAx val="701422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Current Data</c:v>
                </c:pt>
              </c:strCache>
            </c:strRef>
          </c:tx>
          <c:spPr>
            <a:solidFill>
              <a:schemeClr val="accent1"/>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2B76-4FFD-B51F-62B87294F82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2013-2016</c:v>
                </c:pt>
                <c:pt idx="1">
                  <c:v>2017-2020</c:v>
                </c:pt>
                <c:pt idx="2">
                  <c:v>2025</c:v>
                </c:pt>
                <c:pt idx="3">
                  <c:v>2030</c:v>
                </c:pt>
              </c:strCache>
            </c:strRef>
          </c:cat>
          <c:val>
            <c:numRef>
              <c:f>Sheet1!$B$2:$B$5</c:f>
              <c:numCache>
                <c:formatCode>General</c:formatCode>
                <c:ptCount val="4"/>
                <c:pt idx="0" formatCode="0.00%">
                  <c:v>0.55600000000000005</c:v>
                </c:pt>
              </c:numCache>
            </c:numRef>
          </c:val>
          <c:extLst>
            <c:ext xmlns:c16="http://schemas.microsoft.com/office/drawing/2014/chart" uri="{C3380CC4-5D6E-409C-BE32-E72D297353CC}">
              <c16:uniqueId val="{00000000-2B76-4FFD-B51F-62B87294F827}"/>
            </c:ext>
          </c:extLst>
        </c:ser>
        <c:ser>
          <c:idx val="1"/>
          <c:order val="1"/>
          <c:tx>
            <c:strRef>
              <c:f>Sheet1!$C$1</c:f>
              <c:strCache>
                <c:ptCount val="1"/>
                <c:pt idx="0">
                  <c:v>Projected Data</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2013-2016</c:v>
                </c:pt>
                <c:pt idx="1">
                  <c:v>2017-2020</c:v>
                </c:pt>
                <c:pt idx="2">
                  <c:v>2025</c:v>
                </c:pt>
                <c:pt idx="3">
                  <c:v>2030</c:v>
                </c:pt>
              </c:strCache>
            </c:strRef>
          </c:cat>
          <c:val>
            <c:numRef>
              <c:f>Sheet1!$C$2:$C$5</c:f>
              <c:numCache>
                <c:formatCode>0.00%</c:formatCode>
                <c:ptCount val="4"/>
                <c:pt idx="1">
                  <c:v>0.65300000000000002</c:v>
                </c:pt>
                <c:pt idx="2">
                  <c:v>0.75</c:v>
                </c:pt>
                <c:pt idx="3">
                  <c:v>0.9</c:v>
                </c:pt>
              </c:numCache>
            </c:numRef>
          </c:val>
          <c:extLst>
            <c:ext xmlns:c16="http://schemas.microsoft.com/office/drawing/2014/chart" uri="{C3380CC4-5D6E-409C-BE32-E72D297353CC}">
              <c16:uniqueId val="{00000003-2B76-4FFD-B51F-62B87294F827}"/>
            </c:ext>
          </c:extLst>
        </c:ser>
        <c:dLbls>
          <c:showLegendKey val="0"/>
          <c:showVal val="0"/>
          <c:showCatName val="0"/>
          <c:showSerName val="0"/>
          <c:showPercent val="0"/>
          <c:showBubbleSize val="0"/>
        </c:dLbls>
        <c:gapWidth val="150"/>
        <c:overlap val="100"/>
        <c:axId val="627864207"/>
        <c:axId val="874372271"/>
      </c:barChart>
      <c:catAx>
        <c:axId val="62786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n-US"/>
          </a:p>
        </c:txPr>
        <c:crossAx val="874372271"/>
        <c:crosses val="autoZero"/>
        <c:auto val="1"/>
        <c:lblAlgn val="ctr"/>
        <c:lblOffset val="100"/>
        <c:noMultiLvlLbl val="0"/>
      </c:catAx>
      <c:valAx>
        <c:axId val="87437227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n-US"/>
          </a:p>
        </c:txPr>
        <c:crossAx val="6278642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Current Data</c:v>
                </c:pt>
              </c:strCache>
            </c:strRef>
          </c:tx>
          <c:spPr>
            <a:solidFill>
              <a:schemeClr val="accent1"/>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21A-465B-AF97-039ABBAFDA9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2013-2016</c:v>
                </c:pt>
                <c:pt idx="1">
                  <c:v>2017-2020</c:v>
                </c:pt>
                <c:pt idx="2">
                  <c:v>2025</c:v>
                </c:pt>
                <c:pt idx="3">
                  <c:v>2030</c:v>
                </c:pt>
              </c:strCache>
            </c:strRef>
          </c:cat>
          <c:val>
            <c:numRef>
              <c:f>Sheet1!$B$2:$B$5</c:f>
              <c:numCache>
                <c:formatCode>General</c:formatCode>
                <c:ptCount val="4"/>
                <c:pt idx="0" formatCode="0.00%">
                  <c:v>0.307</c:v>
                </c:pt>
              </c:numCache>
            </c:numRef>
          </c:val>
          <c:extLst>
            <c:ext xmlns:c16="http://schemas.microsoft.com/office/drawing/2014/chart" uri="{C3380CC4-5D6E-409C-BE32-E72D297353CC}">
              <c16:uniqueId val="{00000001-721A-465B-AF97-039ABBAFDA97}"/>
            </c:ext>
          </c:extLst>
        </c:ser>
        <c:ser>
          <c:idx val="1"/>
          <c:order val="1"/>
          <c:tx>
            <c:strRef>
              <c:f>Sheet1!$C$1</c:f>
              <c:strCache>
                <c:ptCount val="1"/>
                <c:pt idx="0">
                  <c:v>Projected Data</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2013-2016</c:v>
                </c:pt>
                <c:pt idx="1">
                  <c:v>2017-2020</c:v>
                </c:pt>
                <c:pt idx="2">
                  <c:v>2025</c:v>
                </c:pt>
                <c:pt idx="3">
                  <c:v>2030</c:v>
                </c:pt>
              </c:strCache>
            </c:strRef>
          </c:cat>
          <c:val>
            <c:numRef>
              <c:f>Sheet1!$C$2:$C$5</c:f>
              <c:numCache>
                <c:formatCode>0.00%</c:formatCode>
                <c:ptCount val="4"/>
                <c:pt idx="1">
                  <c:v>0.4</c:v>
                </c:pt>
                <c:pt idx="2">
                  <c:v>0.5</c:v>
                </c:pt>
                <c:pt idx="3">
                  <c:v>0.8</c:v>
                </c:pt>
              </c:numCache>
            </c:numRef>
          </c:val>
          <c:extLst>
            <c:ext xmlns:c16="http://schemas.microsoft.com/office/drawing/2014/chart" uri="{C3380CC4-5D6E-409C-BE32-E72D297353CC}">
              <c16:uniqueId val="{00000002-721A-465B-AF97-039ABBAFDA97}"/>
            </c:ext>
          </c:extLst>
        </c:ser>
        <c:dLbls>
          <c:showLegendKey val="0"/>
          <c:showVal val="0"/>
          <c:showCatName val="0"/>
          <c:showSerName val="0"/>
          <c:showPercent val="0"/>
          <c:showBubbleSize val="0"/>
        </c:dLbls>
        <c:gapWidth val="150"/>
        <c:overlap val="100"/>
        <c:axId val="627864207"/>
        <c:axId val="874372271"/>
      </c:barChart>
      <c:catAx>
        <c:axId val="62786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n-US"/>
          </a:p>
        </c:txPr>
        <c:crossAx val="874372271"/>
        <c:crosses val="autoZero"/>
        <c:auto val="1"/>
        <c:lblAlgn val="ctr"/>
        <c:lblOffset val="100"/>
        <c:noMultiLvlLbl val="0"/>
      </c:catAx>
      <c:valAx>
        <c:axId val="87437227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n-US"/>
          </a:p>
        </c:txPr>
        <c:crossAx val="6278642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19050">
              <a:solidFill>
                <a:srgbClr val="080D03"/>
              </a:solidFill>
            </a:ln>
            <a:effectLst/>
          </c:spPr>
          <c:invertIfNegative val="0"/>
          <c:cat>
            <c:strRef>
              <c:f>Sheet1!$A$5:$A$12</c:f>
              <c:strCache>
                <c:ptCount val="8"/>
                <c:pt idx="0">
                  <c:v>HCV antibody tested </c:v>
                </c:pt>
                <c:pt idx="1">
                  <c:v>HCV antibody +</c:v>
                </c:pt>
                <c:pt idx="2">
                  <c:v>HCV RNA tested</c:v>
                </c:pt>
                <c:pt idx="3">
                  <c:v>HCV RNA +</c:v>
                </c:pt>
                <c:pt idx="4">
                  <c:v>Linked / Engaged in care</c:v>
                </c:pt>
                <c:pt idx="5">
                  <c:v>Treatment initiated</c:v>
                </c:pt>
                <c:pt idx="6">
                  <c:v>HCV RNA follow-up test</c:v>
                </c:pt>
                <c:pt idx="7">
                  <c:v>SVR</c:v>
                </c:pt>
              </c:strCache>
            </c:strRef>
          </c:cat>
          <c:val>
            <c:numRef>
              <c:f>Sheet1!$B$5:$B$12</c:f>
              <c:numCache>
                <c:formatCode>General</c:formatCode>
                <c:ptCount val="8"/>
                <c:pt idx="0">
                  <c:v>200</c:v>
                </c:pt>
                <c:pt idx="1">
                  <c:v>75</c:v>
                </c:pt>
                <c:pt idx="2">
                  <c:v>70</c:v>
                </c:pt>
                <c:pt idx="3">
                  <c:v>50</c:v>
                </c:pt>
                <c:pt idx="4">
                  <c:v>45</c:v>
                </c:pt>
                <c:pt idx="5">
                  <c:v>30</c:v>
                </c:pt>
                <c:pt idx="6">
                  <c:v>30</c:v>
                </c:pt>
                <c:pt idx="7">
                  <c:v>30</c:v>
                </c:pt>
              </c:numCache>
            </c:numRef>
          </c:val>
          <c:extLst>
            <c:ext xmlns:c16="http://schemas.microsoft.com/office/drawing/2014/chart" uri="{C3380CC4-5D6E-409C-BE32-E72D297353CC}">
              <c16:uniqueId val="{00000000-5039-4A65-A78A-769DF3EACB65}"/>
            </c:ext>
          </c:extLst>
        </c:ser>
        <c:dLbls>
          <c:showLegendKey val="0"/>
          <c:showVal val="0"/>
          <c:showCatName val="0"/>
          <c:showSerName val="0"/>
          <c:showPercent val="0"/>
          <c:showBubbleSize val="0"/>
        </c:dLbls>
        <c:gapWidth val="219"/>
        <c:overlap val="-27"/>
        <c:axId val="183088720"/>
        <c:axId val="143363944"/>
      </c:barChart>
      <c:catAx>
        <c:axId val="18308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43363944"/>
        <c:crosses val="autoZero"/>
        <c:auto val="1"/>
        <c:lblAlgn val="ctr"/>
        <c:lblOffset val="100"/>
        <c:noMultiLvlLbl val="0"/>
      </c:catAx>
      <c:valAx>
        <c:axId val="1433639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3088720"/>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FB94-45D4-877E-1EDE0C48460E}"/>
              </c:ext>
            </c:extLst>
          </c:dPt>
          <c:dPt>
            <c:idx val="1"/>
            <c:invertIfNegative val="0"/>
            <c:bubble3D val="0"/>
            <c:spPr>
              <a:solidFill>
                <a:srgbClr val="FFC000"/>
              </a:solidFill>
              <a:ln>
                <a:noFill/>
              </a:ln>
              <a:effectLst/>
            </c:spPr>
            <c:extLst>
              <c:ext xmlns:c16="http://schemas.microsoft.com/office/drawing/2014/chart" uri="{C3380CC4-5D6E-409C-BE32-E72D297353CC}">
                <c16:uniqueId val="{00000001-FB94-45D4-877E-1EDE0C48460E}"/>
              </c:ext>
            </c:extLst>
          </c:dPt>
          <c:dPt>
            <c:idx val="2"/>
            <c:invertIfNegative val="0"/>
            <c:bubble3D val="0"/>
            <c:spPr>
              <a:solidFill>
                <a:srgbClr val="FFC000"/>
              </a:solidFill>
              <a:ln>
                <a:noFill/>
              </a:ln>
              <a:effectLst/>
            </c:spPr>
            <c:extLst>
              <c:ext xmlns:c16="http://schemas.microsoft.com/office/drawing/2014/chart" uri="{C3380CC4-5D6E-409C-BE32-E72D297353CC}">
                <c16:uniqueId val="{00000002-FB94-45D4-877E-1EDE0C48460E}"/>
              </c:ext>
            </c:extLst>
          </c:dPt>
          <c:dPt>
            <c:idx val="3"/>
            <c:invertIfNegative val="0"/>
            <c:bubble3D val="0"/>
            <c:spPr>
              <a:solidFill>
                <a:srgbClr val="FF0000"/>
              </a:solidFill>
              <a:ln>
                <a:noFill/>
              </a:ln>
              <a:effectLst/>
            </c:spPr>
            <c:extLst>
              <c:ext xmlns:c16="http://schemas.microsoft.com/office/drawing/2014/chart" uri="{C3380CC4-5D6E-409C-BE32-E72D297353CC}">
                <c16:uniqueId val="{00000003-FB94-45D4-877E-1EDE0C48460E}"/>
              </c:ext>
            </c:extLst>
          </c:dPt>
          <c:dLbls>
            <c:dLbl>
              <c:idx val="0"/>
              <c:tx>
                <c:rich>
                  <a:bodyPr/>
                  <a:lstStyle/>
                  <a:p>
                    <a:fld id="{B19A9847-C413-4984-9D20-6A09D5E2C818}" type="VALUE">
                      <a:rPr lang="en-US"/>
                      <a:pPr/>
                      <a:t>[VALUE]</a:t>
                    </a:fld>
                    <a:r>
                      <a:rPr lang="en-US"/>
                      <a:t> (100%)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B94-45D4-877E-1EDE0C48460E}"/>
                </c:ext>
              </c:extLst>
            </c:dLbl>
            <c:dLbl>
              <c:idx val="1"/>
              <c:tx>
                <c:rich>
                  <a:bodyPr/>
                  <a:lstStyle/>
                  <a:p>
                    <a:fld id="{810250EC-E247-4E75-84E1-A4613D648468}" type="VALUE">
                      <a:rPr lang="en-US"/>
                      <a:pPr/>
                      <a:t>[VALUE]</a:t>
                    </a:fld>
                    <a:r>
                      <a:rPr lang="en-US" dirty="0"/>
                      <a:t> (56%)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B94-45D4-877E-1EDE0C48460E}"/>
                </c:ext>
              </c:extLst>
            </c:dLbl>
            <c:dLbl>
              <c:idx val="2"/>
              <c:tx>
                <c:rich>
                  <a:bodyPr/>
                  <a:lstStyle/>
                  <a:p>
                    <a:fld id="{3E0B6286-42C4-4148-BE17-924AB755821C}" type="VALUE">
                      <a:rPr lang="en-US"/>
                      <a:pPr/>
                      <a:t>[VALUE]</a:t>
                    </a:fld>
                    <a:r>
                      <a:rPr lang="en-US" dirty="0"/>
                      <a:t> (21%)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B94-45D4-877E-1EDE0C48460E}"/>
                </c:ext>
              </c:extLst>
            </c:dLbl>
            <c:dLbl>
              <c:idx val="3"/>
              <c:tx>
                <c:rich>
                  <a:bodyPr/>
                  <a:lstStyle/>
                  <a:p>
                    <a:fld id="{7E2AD695-8A2F-408C-A200-8621CECEA147}" type="VALUE">
                      <a:rPr lang="en-US"/>
                      <a:pPr/>
                      <a:t>[VALUE]</a:t>
                    </a:fld>
                    <a:r>
                      <a:rPr lang="en-US"/>
                      <a:t>(2%)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B94-45D4-877E-1EDE0C48460E}"/>
                </c:ext>
              </c:extLst>
            </c:dLbl>
            <c:spPr>
              <a:noFill/>
              <a:ln>
                <a:noFill/>
              </a:ln>
              <a:effectLst/>
            </c:spPr>
            <c:txPr>
              <a:bodyPr rot="0" spcFirstLastPara="1" vertOverflow="ellipsis" vert="horz" wrap="square" anchor="ctr" anchorCtr="1"/>
              <a:lstStyle/>
              <a:p>
                <a:pPr>
                  <a:defRPr sz="900" b="1" i="0" u="none" strike="noStrike" kern="1200" baseline="0">
                    <a:solidFill>
                      <a:srgbClr val="00788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Sheet1!$D$2:$D$5</c:f>
              <c:strCache>
                <c:ptCount val="4"/>
                <c:pt idx="0">
                  <c:v>Hepatitis C cases</c:v>
                </c:pt>
                <c:pt idx="1">
                  <c:v>Aware of diagnosis</c:v>
                </c:pt>
                <c:pt idx="2">
                  <c:v>Linked to care</c:v>
                </c:pt>
                <c:pt idx="3">
                  <c:v>Treated</c:v>
                </c:pt>
              </c:strCache>
            </c:strRef>
          </c:cat>
          <c:val>
            <c:numRef>
              <c:f>Sheet1!$E$2:$E$5</c:f>
              <c:numCache>
                <c:formatCode>General</c:formatCode>
                <c:ptCount val="4"/>
                <c:pt idx="0">
                  <c:v>2400000</c:v>
                </c:pt>
                <c:pt idx="1">
                  <c:v>1334400.0000000002</c:v>
                </c:pt>
                <c:pt idx="2">
                  <c:v>507072.00000000012</c:v>
                </c:pt>
                <c:pt idx="3" formatCode="0">
                  <c:v>50707.200000000012</c:v>
                </c:pt>
              </c:numCache>
            </c:numRef>
          </c:val>
          <c:extLst>
            <c:ext xmlns:c16="http://schemas.microsoft.com/office/drawing/2014/chart" uri="{C3380CC4-5D6E-409C-BE32-E72D297353CC}">
              <c16:uniqueId val="{00000004-FB94-45D4-877E-1EDE0C48460E}"/>
            </c:ext>
          </c:extLst>
        </c:ser>
        <c:dLbls>
          <c:showLegendKey val="0"/>
          <c:showVal val="0"/>
          <c:showCatName val="0"/>
          <c:showSerName val="0"/>
          <c:showPercent val="0"/>
          <c:showBubbleSize val="0"/>
        </c:dLbls>
        <c:gapWidth val="219"/>
        <c:overlap val="-27"/>
        <c:axId val="292705216"/>
        <c:axId val="319455184"/>
      </c:barChart>
      <c:catAx>
        <c:axId val="29270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788A"/>
                </a:solidFill>
                <a:latin typeface="+mn-lt"/>
                <a:ea typeface="+mn-ea"/>
                <a:cs typeface="+mn-cs"/>
              </a:defRPr>
            </a:pPr>
            <a:endParaRPr lang="en-US"/>
          </a:p>
        </c:txPr>
        <c:crossAx val="319455184"/>
        <c:crosses val="autoZero"/>
        <c:auto val="1"/>
        <c:lblAlgn val="ctr"/>
        <c:lblOffset val="100"/>
        <c:noMultiLvlLbl val="0"/>
      </c:catAx>
      <c:valAx>
        <c:axId val="319455184"/>
        <c:scaling>
          <c:orientation val="minMax"/>
          <c:max val="25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788A"/>
                </a:solidFill>
                <a:latin typeface="+mn-lt"/>
                <a:ea typeface="+mn-ea"/>
                <a:cs typeface="+mn-cs"/>
              </a:defRPr>
            </a:pPr>
            <a:endParaRPr lang="en-US"/>
          </a:p>
        </c:txPr>
        <c:crossAx val="292705216"/>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rgbClr val="00788A"/>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24759405074365"/>
          <c:y val="0.17171296296296298"/>
          <c:w val="0.87753018372703417"/>
          <c:h val="0.72088764946048411"/>
        </c:manualLayout>
      </c:layout>
      <c:barChart>
        <c:barDir val="col"/>
        <c:grouping val="clustered"/>
        <c:varyColors val="0"/>
        <c:ser>
          <c:idx val="0"/>
          <c:order val="0"/>
          <c:spPr>
            <a:solidFill>
              <a:srgbClr val="00B050"/>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3B6E-4303-A18A-975969DDE9CE}"/>
              </c:ext>
            </c:extLst>
          </c:dPt>
          <c:dPt>
            <c:idx val="2"/>
            <c:invertIfNegative val="0"/>
            <c:bubble3D val="0"/>
            <c:spPr>
              <a:solidFill>
                <a:srgbClr val="FF0000"/>
              </a:solidFill>
              <a:ln>
                <a:noFill/>
              </a:ln>
              <a:effectLst/>
            </c:spPr>
            <c:extLst>
              <c:ext xmlns:c16="http://schemas.microsoft.com/office/drawing/2014/chart" uri="{C3380CC4-5D6E-409C-BE32-E72D297353CC}">
                <c16:uniqueId val="{00000003-3B6E-4303-A18A-975969DDE9CE}"/>
              </c:ext>
            </c:extLst>
          </c:dPt>
          <c:cat>
            <c:strRef>
              <c:f>Sheet1!$A$26:$A$28</c:f>
              <c:strCache>
                <c:ptCount val="3"/>
                <c:pt idx="0">
                  <c:v>Received HCV test*</c:v>
                </c:pt>
                <c:pt idx="1">
                  <c:v>HCV RNA+</c:v>
                </c:pt>
                <c:pt idx="2">
                  <c:v>Treated</c:v>
                </c:pt>
              </c:strCache>
            </c:strRef>
          </c:cat>
          <c:val>
            <c:numRef>
              <c:f>Sheet1!$B$26:$B$28</c:f>
              <c:numCache>
                <c:formatCode>General</c:formatCode>
                <c:ptCount val="3"/>
                <c:pt idx="0">
                  <c:v>72745</c:v>
                </c:pt>
                <c:pt idx="1">
                  <c:v>4224</c:v>
                </c:pt>
                <c:pt idx="2">
                  <c:v>909</c:v>
                </c:pt>
              </c:numCache>
            </c:numRef>
          </c:val>
          <c:extLst>
            <c:ext xmlns:c16="http://schemas.microsoft.com/office/drawing/2014/chart" uri="{C3380CC4-5D6E-409C-BE32-E72D297353CC}">
              <c16:uniqueId val="{00000004-3B6E-4303-A18A-975969DDE9CE}"/>
            </c:ext>
          </c:extLst>
        </c:ser>
        <c:dLbls>
          <c:showLegendKey val="0"/>
          <c:showVal val="0"/>
          <c:showCatName val="0"/>
          <c:showSerName val="0"/>
          <c:showPercent val="0"/>
          <c:showBubbleSize val="0"/>
        </c:dLbls>
        <c:gapWidth val="219"/>
        <c:overlap val="-27"/>
        <c:axId val="319461416"/>
        <c:axId val="319459776"/>
      </c:barChart>
      <c:catAx>
        <c:axId val="31946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788A"/>
                </a:solidFill>
                <a:latin typeface="+mn-lt"/>
                <a:ea typeface="+mn-ea"/>
                <a:cs typeface="+mn-cs"/>
              </a:defRPr>
            </a:pPr>
            <a:endParaRPr lang="en-US"/>
          </a:p>
        </c:txPr>
        <c:crossAx val="319459776"/>
        <c:crosses val="autoZero"/>
        <c:auto val="1"/>
        <c:lblAlgn val="ctr"/>
        <c:lblOffset val="100"/>
        <c:noMultiLvlLbl val="0"/>
      </c:catAx>
      <c:valAx>
        <c:axId val="319459776"/>
        <c:scaling>
          <c:orientation val="minMax"/>
          <c:max val="1000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19461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11-30T07:59:51.417" idx="30">
    <p:pos x="4879" y="1717"/>
    <p:text>Would be nice if a more technical person could tell me if these are relevant quesitons</p:text>
    <p:extLst mod="1">
      <p:ext uri="{C676402C-5697-4E1C-873F-D02D1690AC5C}">
        <p15:threadingInfo xmlns:p15="http://schemas.microsoft.com/office/powerpoint/2012/main" timeZoneBias="300"/>
      </p:ext>
    </p:extLst>
  </p:cm>
  <p:cm authorId="1" dt="2019-12-01T08:05:49.875" idx="32">
    <p:pos x="1038" y="2610"/>
    <p:text>Need to ask group--what am I looking for/expecting to hear with this quesiton?</p:text>
    <p:extLst>
      <p:ext uri="{C676402C-5697-4E1C-873F-D02D1690AC5C}">
        <p15:threadingInfo xmlns:p15="http://schemas.microsoft.com/office/powerpoint/2012/main" timeZoneBias="300"/>
      </p:ext>
    </p:extLst>
  </p:cm>
  <p:cm authorId="1" dt="2019-12-01T08:07:53.387" idx="33">
    <p:pos x="1038" y="2706"/>
    <p:text>I looked on FHIR IG registry and didn't find aany guide clearly labled for public health reporting......but then I searched on Google and found an eCR continuous build page at http://build.fhir.org/ig/HL7/case-reporting/index.html.  What I should DO with this is less clear</p:text>
    <p:extLst>
      <p:ext uri="{C676402C-5697-4E1C-873F-D02D1690AC5C}">
        <p15:threadingInfo xmlns:p15="http://schemas.microsoft.com/office/powerpoint/2012/main" timeZoneBias="300">
          <p15:parentCm authorId="1" idx="3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2-01T08:29:20.269" idx="34">
    <p:pos x="5343" y="1059"/>
    <p:text>Does this formulation of the question make sense?</p:text>
    <p:extLst>
      <p:ext uri="{C676402C-5697-4E1C-873F-D02D1690AC5C}">
        <p15:threadingInfo xmlns:p15="http://schemas.microsoft.com/office/powerpoint/2012/main" timeZoneBias="300"/>
      </p:ext>
    </p:extLst>
  </p:cm>
  <p:cm authorId="1" dt="2019-12-01T08:37:18.530" idx="35">
    <p:pos x="5343" y="1155"/>
    <p:text>And what about my additional notes/thougths on facilitation?</p:text>
    <p:extLst>
      <p:ext uri="{C676402C-5697-4E1C-873F-D02D1690AC5C}">
        <p15:threadingInfo xmlns:p15="http://schemas.microsoft.com/office/powerpoint/2012/main" timeZoneBias="300">
          <p15:parentCm authorId="1" idx="34"/>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12/2/2019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12/2/2019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on this slide is from Excel file DVH SP 2025 targets.xlsx Tab 5hepCtreated</a:t>
            </a:r>
          </a:p>
          <a:p>
            <a:endParaRPr lang="en-US" dirty="0"/>
          </a:p>
          <a:p>
            <a:r>
              <a:rPr lang="en-US" dirty="0"/>
              <a:t>Check core data, estimate from NHANES – 19 persons who were HCV RNA positive reported ever having been treated, another 19 who were HCV RNA negative reported ever having been treated, another 1 who was HCV antibody positive reported ever having been treated, and 6 who lacked laboratory data for hepatitis C reported ever having been treated for hepatitis C.</a:t>
            </a:r>
          </a:p>
          <a:p>
            <a:endParaRPr lang="en-US" dirty="0"/>
          </a:p>
          <a:p>
            <a:r>
              <a:rPr lang="en-US" dirty="0"/>
              <a:t>30% (unweighted, 34.8% weighted) of those who self-reported ever having been told they had hepatitis C reported ever having been treated for it.</a:t>
            </a:r>
          </a:p>
          <a:p>
            <a:r>
              <a:rPr lang="en-US" dirty="0"/>
              <a:t>31.1% (unweighted, 30.7% weighted) of those who were HCV RNA+ reported ever having been treated for hepatitis C.</a:t>
            </a:r>
          </a:p>
          <a:p>
            <a:endParaRPr lang="en-US" dirty="0"/>
          </a:p>
          <a:p>
            <a:r>
              <a:rPr lang="en-US" dirty="0"/>
              <a:t>Elimination goal 260,000/year cured from 2015-2030</a:t>
            </a:r>
          </a:p>
        </p:txBody>
      </p:sp>
      <p:sp>
        <p:nvSpPr>
          <p:cNvPr id="4" name="Slide Number Placeholder 3"/>
          <p:cNvSpPr>
            <a:spLocks noGrp="1"/>
          </p:cNvSpPr>
          <p:nvPr>
            <p:ph type="sldNum" sz="quarter" idx="5"/>
          </p:nvPr>
        </p:nvSpPr>
        <p:spPr/>
        <p:txBody>
          <a:bodyPr/>
          <a:lstStyle/>
          <a:p>
            <a:fld id="{982A41B5-085D-4A69-9009-E6CF94639805}" type="slidenum">
              <a:rPr lang="en-US" smtClean="0"/>
              <a:t>15</a:t>
            </a:fld>
            <a:endParaRPr lang="en-US" dirty="0"/>
          </a:p>
        </p:txBody>
      </p:sp>
    </p:spTree>
    <p:extLst>
      <p:ext uri="{BB962C8B-B14F-4D97-AF65-F5344CB8AC3E}">
        <p14:creationId xmlns:p14="http://schemas.microsoft.com/office/powerpoint/2010/main" val="258147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2241833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what type of national data sources exist, and how might they be used to build an accurate snapshot of the national viral hepatitis care cascades. </a:t>
            </a:r>
          </a:p>
          <a:p>
            <a:endParaRPr lang="en-US" baseline="0" dirty="0"/>
          </a:p>
          <a:p>
            <a:r>
              <a:rPr lang="en-US" baseline="0" dirty="0"/>
              <a:t>This slide demonstrates multiple elements of a sample HCV Cascade of Cure – the way that each step is measured may vary depending upon the data source. </a:t>
            </a:r>
          </a:p>
          <a:p>
            <a:endParaRPr lang="en-US" baseline="0" dirty="0"/>
          </a:p>
          <a:p>
            <a:r>
              <a:rPr lang="en-US" baseline="0" dirty="0"/>
              <a:t>For example: </a:t>
            </a:r>
          </a:p>
          <a:p>
            <a:endParaRPr lang="en-US" baseline="0" dirty="0"/>
          </a:p>
          <a:p>
            <a:r>
              <a:rPr lang="en-US" baseline="0" dirty="0"/>
              <a:t>-- Claims data provides CPT / ICD codes reflecting tests ordered, diagnoses made, provider visits conducted, and prescriptions filled</a:t>
            </a:r>
          </a:p>
          <a:p>
            <a:endParaRPr lang="en-US" baseline="0" dirty="0"/>
          </a:p>
          <a:p>
            <a:r>
              <a:rPr lang="en-US" baseline="0" dirty="0"/>
              <a:t>-- Prescription data bases provide prescriptions filled</a:t>
            </a:r>
          </a:p>
          <a:p>
            <a:endParaRPr lang="en-US" baseline="0" dirty="0"/>
          </a:p>
          <a:p>
            <a:r>
              <a:rPr lang="en-US" baseline="0" dirty="0"/>
              <a:t>-- Lab results provide tests conducted as well as associated results</a:t>
            </a:r>
          </a:p>
          <a:p>
            <a:endParaRPr lang="en-US" baseline="0" dirty="0"/>
          </a:p>
        </p:txBody>
      </p:sp>
      <p:sp>
        <p:nvSpPr>
          <p:cNvPr id="4" name="Slide Number Placeholder 3"/>
          <p:cNvSpPr>
            <a:spLocks noGrp="1"/>
          </p:cNvSpPr>
          <p:nvPr>
            <p:ph type="sldNum" sz="quarter" idx="10"/>
          </p:nvPr>
        </p:nvSpPr>
        <p:spPr/>
        <p:txBody>
          <a:bodyPr/>
          <a:lstStyle/>
          <a:p>
            <a:fld id="{982A41B5-085D-4A69-9009-E6CF94639805}" type="slidenum">
              <a:rPr lang="en-US" smtClean="0"/>
              <a:t>18</a:t>
            </a:fld>
            <a:endParaRPr lang="en-US" dirty="0"/>
          </a:p>
        </p:txBody>
      </p:sp>
    </p:spTree>
    <p:extLst>
      <p:ext uri="{BB962C8B-B14F-4D97-AF65-F5344CB8AC3E}">
        <p14:creationId xmlns:p14="http://schemas.microsoft.com/office/powerpoint/2010/main" val="3735049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messages here being:</a:t>
            </a:r>
          </a:p>
          <a:p>
            <a:pPr marL="228600" marR="0" lvl="0" indent="-228600" algn="l" defTabSz="914400" rtl="0" eaLnBrk="1" fontAlgn="base" latinLnBrk="0" hangingPunct="1">
              <a:lnSpc>
                <a:spcPct val="100000"/>
              </a:lnSpc>
              <a:spcBef>
                <a:spcPct val="30000"/>
              </a:spcBef>
              <a:spcAft>
                <a:spcPct val="0"/>
              </a:spcAft>
              <a:buClrTx/>
              <a:buSzTx/>
              <a:buFontTx/>
              <a:buAutoNum type="arabicParenR"/>
              <a:tabLst/>
              <a:defRPr/>
            </a:pPr>
            <a:r>
              <a:rPr lang="en-US" dirty="0"/>
              <a:t>Clearly a lot of room for improvement across care cascade—and if we want to achieve elimination goals, we need to be actively monitoring progress towards closing gaps</a:t>
            </a:r>
          </a:p>
          <a:p>
            <a:pPr marL="228600" indent="-228600">
              <a:buAutoNum type="arabicParenR"/>
            </a:pPr>
            <a:r>
              <a:rPr lang="en-US" dirty="0"/>
              <a:t>BUT we have to use special surveys to get a national picture--and it’s an imperfect one at that (point in time, key populations omitted, etc.).  </a:t>
            </a:r>
          </a:p>
          <a:p>
            <a:pPr marL="228600" indent="-228600">
              <a:buAutoNum type="arabicParenR"/>
            </a:pPr>
            <a:r>
              <a:rPr lang="en-US" dirty="0"/>
              <a:t>AND for most states/locals, there aren’t even these imperfect survey alternatives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3162084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1956578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1110989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 case function prompts:</a:t>
            </a:r>
          </a:p>
          <a:p>
            <a:endParaRPr lang="en-US" dirty="0"/>
          </a:p>
          <a:p>
            <a:pPr lvl="0" fontAlgn="ctr"/>
            <a:r>
              <a:rPr lang="en-US" sz="1200" b="1" kern="1200" dirty="0">
                <a:solidFill>
                  <a:schemeClr val="tx1"/>
                </a:solidFill>
                <a:effectLst/>
                <a:latin typeface="+mn-lt"/>
                <a:ea typeface="+mn-ea"/>
                <a:cs typeface="+mn-cs"/>
              </a:rPr>
              <a:t>1. Data transfer / reporting</a:t>
            </a:r>
            <a:endParaRPr lang="en-US" sz="1100" b="1"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2. Apply measures or rules to analyze / prepare data</a:t>
            </a:r>
            <a:endParaRPr lang="en-US" sz="11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Operate a non-EHR data store in clinical care</a:t>
            </a:r>
            <a:r>
              <a:rPr lang="en-US" sz="800" b="1" kern="1200" dirty="0">
                <a:solidFill>
                  <a:schemeClr val="tx1"/>
                </a:solidFill>
                <a:effectLst/>
                <a:latin typeface="+mn-lt"/>
                <a:ea typeface="+mn-ea"/>
                <a:cs typeface="+mn-cs"/>
              </a:rPr>
              <a:t> </a:t>
            </a:r>
            <a:endParaRPr lang="en-US" sz="1100" b="1"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4. Record "new" or "special" data not otherwise found in EHR</a:t>
            </a:r>
            <a:r>
              <a:rPr lang="en-US" sz="8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5. Support externally generated “live” queries for investigation / follow-up</a:t>
            </a:r>
            <a:endParaRPr lang="en-US" sz="1100" kern="1200" dirty="0">
              <a:solidFill>
                <a:schemeClr val="tx1"/>
              </a:solidFill>
              <a:effectLst/>
              <a:latin typeface="+mn-lt"/>
              <a:ea typeface="+mn-ea"/>
              <a:cs typeface="+mn-cs"/>
            </a:endParaRPr>
          </a:p>
          <a:p>
            <a:endParaRPr lang="en-US" dirty="0"/>
          </a:p>
          <a:p>
            <a:r>
              <a:rPr lang="en-US" dirty="0"/>
              <a:t>Use case level(s) prompts:</a:t>
            </a:r>
          </a:p>
          <a:p>
            <a:pPr marL="171450" indent="-171450">
              <a:buFont typeface="Arial" panose="020B0604020202020204" pitchFamily="34" charset="0"/>
              <a:buChar char="•"/>
            </a:pPr>
            <a:r>
              <a:rPr lang="en-US" dirty="0"/>
              <a:t>We’ve described the case for national elimination—and several states (e.g., WA, NY) have, or are developing, state elimination plans.  But both state and national success really begin at/rest on effective local efforts—for example, micro-elimination at the city or county level. If we could effectively and efficiently build the platform to generate and use care cascades at the community level to inform and direct both public and private investments and action……..well, that alone would be huge.  </a:t>
            </a:r>
          </a:p>
          <a:p>
            <a:pPr marL="171450" indent="-171450">
              <a:buFont typeface="Arial" panose="020B0604020202020204" pitchFamily="34" charset="0"/>
              <a:buChar char="•"/>
            </a:pPr>
            <a:r>
              <a:rPr lang="en-US" dirty="0"/>
              <a:t>And maybe it’s enough to build our use case there.  It seems manageable to test—but still challenging enough to design.  And an archetype for building a community outcome continuum dashboard in HCV could prove broadly valuable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Or is it too challenging (e.g., in cases where LHD doesn’t have bandwidth or authority to receive data)?</a:t>
            </a:r>
          </a:p>
          <a:p>
            <a:pPr marL="171450" indent="-171450">
              <a:buFont typeface="Arial" panose="020B0604020202020204" pitchFamily="34" charset="0"/>
              <a:buChar char="•"/>
            </a:pPr>
            <a:r>
              <a:rPr lang="en-US" dirty="0"/>
              <a:t>Or not challenging enough?</a:t>
            </a:r>
          </a:p>
          <a:p>
            <a:pPr marL="171450" indent="-171450">
              <a:buFont typeface="Arial" panose="020B0604020202020204" pitchFamily="34" charset="0"/>
              <a:buChar char="•"/>
            </a:pPr>
            <a:r>
              <a:rPr lang="en-US" dirty="0"/>
              <a:t>Or not the best investment of resources, given some of the path already blazed for </a:t>
            </a:r>
            <a:r>
              <a:rPr lang="en-US" dirty="0" err="1"/>
              <a:t>eCR</a:t>
            </a:r>
            <a:r>
              <a:rPr lang="en-US" dirty="0"/>
              <a:t> by Digital Bridge?</a:t>
            </a:r>
          </a:p>
          <a:p>
            <a:pPr marL="171450" indent="-171450">
              <a:buFont typeface="Arial" panose="020B0604020202020204" pitchFamily="34" charset="0"/>
              <a:buChar char="•"/>
            </a:pPr>
            <a:r>
              <a:rPr lang="en-US" dirty="0"/>
              <a:t>In short, is local</a:t>
            </a:r>
            <a:r>
              <a:rPr lang="en-US" dirty="0">
                <a:sym typeface="Wingdings" panose="05000000000000000000" pitchFamily="2" charset="2"/>
              </a:rPr>
              <a:t> state reporting and care cascade assembly and use for elimination a better/more reasonable scope?  Is it reasonable to build/test both (e.g., should we try to engage/pilot with a city and the state to which it belongs?  In city test, we might try to recruit providers/health systems that account for 80% of care in county; in state test, we might try to report from city to state………or directly from those same providers to state?)</a:t>
            </a:r>
          </a:p>
          <a:p>
            <a:pPr marL="171450" indent="-171450">
              <a:buFont typeface="Arial" panose="020B0604020202020204" pitchFamily="34" charset="0"/>
              <a:buChar char="•"/>
            </a:pPr>
            <a:endParaRPr lang="en-US" dirty="0">
              <a:sym typeface="Wingdings" panose="05000000000000000000" pitchFamily="2" charset="2"/>
            </a:endParaRPr>
          </a:p>
          <a:p>
            <a:pPr marL="171450" indent="-171450">
              <a:buFont typeface="Arial" panose="020B0604020202020204" pitchFamily="34" charset="0"/>
              <a:buChar char="•"/>
            </a:pPr>
            <a:r>
              <a:rPr lang="en-US" dirty="0">
                <a:sym typeface="Wingdings" panose="05000000000000000000" pitchFamily="2" charset="2"/>
              </a:rPr>
              <a:t>And do we dare even consider how these data might eventually make their way to CDC?  Or is that outside of scope (especially since potentially least impactful from a “motivating and directing action perspective”……….though potentially helpful for research)</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3775127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1631064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 we WANT all the information fields available/captured under USCDI, if we have to PRIORITIZE, the most important pieces would be:</a:t>
            </a:r>
          </a:p>
          <a:p>
            <a:pPr marL="628650" lvl="1" indent="-171450">
              <a:buFont typeface="Arial" panose="020B0604020202020204" pitchFamily="34" charset="0"/>
              <a:buChar char="•"/>
            </a:pPr>
            <a:r>
              <a:rPr lang="en-US" dirty="0"/>
              <a:t>Labs (tests, results)</a:t>
            </a:r>
          </a:p>
          <a:p>
            <a:pPr marL="628650" lvl="1" indent="-171450">
              <a:buFont typeface="Arial" panose="020B0604020202020204" pitchFamily="34" charset="0"/>
              <a:buChar char="•"/>
            </a:pPr>
            <a:r>
              <a:rPr lang="en-US" dirty="0"/>
              <a:t>Medications</a:t>
            </a:r>
          </a:p>
          <a:p>
            <a:pPr marL="628650" lvl="1" indent="-171450">
              <a:buFont typeface="Arial" panose="020B0604020202020204" pitchFamily="34" charset="0"/>
              <a:buChar char="•"/>
            </a:pPr>
            <a:r>
              <a:rPr lang="en-US" dirty="0"/>
              <a:t>Patient Clinical Problems</a:t>
            </a:r>
          </a:p>
          <a:p>
            <a:pPr marL="628650" lvl="1" indent="-171450">
              <a:buFont typeface="Arial" panose="020B0604020202020204" pitchFamily="34" charset="0"/>
              <a:buChar char="•"/>
            </a:pPr>
            <a:r>
              <a:rPr lang="en-US" dirty="0"/>
              <a:t>Medical Encounters and Diagnoses</a:t>
            </a:r>
          </a:p>
          <a:p>
            <a:pPr marL="628650" lvl="1" indent="-171450">
              <a:buFont typeface="Arial" panose="020B0604020202020204" pitchFamily="34" charset="0"/>
              <a:buChar char="•"/>
            </a:pPr>
            <a:r>
              <a:rPr lang="en-US" dirty="0"/>
              <a:t>Patient Demographics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Secondary priorities: Immunizations, race/ethnicity, SOGI, social/behavioral data</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“Level” distinction: clinic to local registry vs. clinic to state/local HD vs. state to CDC</a:t>
            </a:r>
          </a:p>
          <a:p>
            <a:pPr marL="0" lvl="0" indent="0">
              <a:buFont typeface="Arial" panose="020B0604020202020204" pitchFamily="34" charset="0"/>
              <a:buNone/>
            </a:pPr>
            <a:r>
              <a:rPr lang="en-US" dirty="0"/>
              <a:t>Aggregation: Individual level with PII; individual level anonymized; aggregate counts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919735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“Level” distinction: clinic to local registry vs. clinic to state/local HD vs. state to CDC</a:t>
            </a:r>
          </a:p>
          <a:p>
            <a:pPr marL="0" lvl="0" indent="0">
              <a:buFont typeface="Arial" panose="020B0604020202020204" pitchFamily="34" charset="0"/>
              <a:buNone/>
            </a:pPr>
            <a:r>
              <a:rPr lang="en-US" dirty="0"/>
              <a:t>Aggregation: Individual level with PII; individual level anonymized; aggregate counts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260690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1090109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facilitation, we need to walk through definitions for each (Aaron, we can pull from those you proposed in the slides I cut and moved to end), frequency, and trigger types in facilitation guide John’s been working on (see below).  I suspect the “trigger answer” (including frequency) may vary by care cascade element and decisions made earlier in use case conversation (e.g., individual, aggregate data reports)</a:t>
            </a:r>
          </a:p>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initiates the “data transfer / report”?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Data trigger (e.g. specific diagnosis is recorded)</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Workflow trigger (e.g. patient discharge)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Timed trigger (e.g. every month)</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Manual initiation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Other</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253995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number of estimated viral hepatitis cases was determined by multiplying the number of reported cases by a factor that adjusted for under-ascertainment and under-reporting (5).In this visual representation, the reported and estimated not reported add to the total estimated number of acute cases. The 95% bootstrap confidence intervals for the adjusted number of cases are shown in the Appendix.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0326A0-8BF7-4907-BFD8-0CB6CC6296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20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3714073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312700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83100" y="455613"/>
            <a:ext cx="2201863" cy="1239837"/>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04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311548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18562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on this slide is from Excel file DVH SP 2025 targets.xlsx Tab 4hepBaware</a:t>
            </a:r>
          </a:p>
          <a:p>
            <a:endParaRPr lang="en-US" dirty="0"/>
          </a:p>
          <a:p>
            <a:r>
              <a:rPr lang="en-US" dirty="0"/>
              <a:t>Elimination goal is 90% aware</a:t>
            </a:r>
          </a:p>
        </p:txBody>
      </p:sp>
      <p:sp>
        <p:nvSpPr>
          <p:cNvPr id="4" name="Slide Number Placeholder 3"/>
          <p:cNvSpPr>
            <a:spLocks noGrp="1"/>
          </p:cNvSpPr>
          <p:nvPr>
            <p:ph type="sldNum" sz="quarter" idx="5"/>
          </p:nvPr>
        </p:nvSpPr>
        <p:spPr/>
        <p:txBody>
          <a:bodyPr/>
          <a:lstStyle/>
          <a:p>
            <a:fld id="{982A41B5-085D-4A69-9009-E6CF94639805}" type="slidenum">
              <a:rPr lang="en-US" smtClean="0"/>
              <a:t>14</a:t>
            </a:fld>
            <a:endParaRPr lang="en-US" dirty="0"/>
          </a:p>
        </p:txBody>
      </p:sp>
    </p:spTree>
    <p:extLst>
      <p:ext uri="{BB962C8B-B14F-4D97-AF65-F5344CB8AC3E}">
        <p14:creationId xmlns:p14="http://schemas.microsoft.com/office/powerpoint/2010/main" val="1909600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596"/>
          </a:xfrm>
          <a:prstGeom prst="rect">
            <a:avLst/>
          </a:prstGeom>
        </p:spPr>
      </p:pic>
      <p:sp>
        <p:nvSpPr>
          <p:cNvPr id="7" name="Title 1"/>
          <p:cNvSpPr>
            <a:spLocks noGrp="1"/>
          </p:cNvSpPr>
          <p:nvPr>
            <p:ph type="title" hasCustomPrompt="1"/>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dirty="0"/>
              <a:t> </a:t>
            </a:r>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8CBE43-3888-4EF5-93F1-BA07049E2612}"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3CCCFA-51B4-42D5-9611-E1DE3298885E}" type="slidenum">
              <a:rPr lang="en-US" smtClean="0"/>
              <a:t>‹#›</a:t>
            </a:fld>
            <a:endParaRPr lang="en-US"/>
          </a:p>
        </p:txBody>
      </p:sp>
    </p:spTree>
    <p:extLst>
      <p:ext uri="{BB962C8B-B14F-4D97-AF65-F5344CB8AC3E}">
        <p14:creationId xmlns:p14="http://schemas.microsoft.com/office/powerpoint/2010/main" val="360333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8CBE43-3888-4EF5-93F1-BA07049E2612}"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3CCCFA-51B4-42D5-9611-E1DE3298885E}" type="slidenum">
              <a:rPr lang="en-US" smtClean="0"/>
              <a:t>‹#›</a:t>
            </a:fld>
            <a:endParaRPr lang="en-US"/>
          </a:p>
        </p:txBody>
      </p:sp>
    </p:spTree>
    <p:extLst>
      <p:ext uri="{BB962C8B-B14F-4D97-AF65-F5344CB8AC3E}">
        <p14:creationId xmlns:p14="http://schemas.microsoft.com/office/powerpoint/2010/main" val="2951546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8CBE43-3888-4EF5-93F1-BA07049E2612}"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3CCCFA-51B4-42D5-9611-E1DE3298885E}" type="slidenum">
              <a:rPr lang="en-US" smtClean="0"/>
              <a:t>‹#›</a:t>
            </a:fld>
            <a:endParaRPr lang="en-US"/>
          </a:p>
        </p:txBody>
      </p:sp>
    </p:spTree>
    <p:extLst>
      <p:ext uri="{BB962C8B-B14F-4D97-AF65-F5344CB8AC3E}">
        <p14:creationId xmlns:p14="http://schemas.microsoft.com/office/powerpoint/2010/main" val="224117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CBE43-3888-4EF5-93F1-BA07049E2612}"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3CCCFA-51B4-42D5-9611-E1DE3298885E}" type="slidenum">
              <a:rPr lang="en-US" smtClean="0"/>
              <a:t>‹#›</a:t>
            </a:fld>
            <a:endParaRPr lang="en-US"/>
          </a:p>
        </p:txBody>
      </p:sp>
    </p:spTree>
    <p:extLst>
      <p:ext uri="{BB962C8B-B14F-4D97-AF65-F5344CB8AC3E}">
        <p14:creationId xmlns:p14="http://schemas.microsoft.com/office/powerpoint/2010/main" val="4072433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8CBE43-3888-4EF5-93F1-BA07049E2612}"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3CCCFA-51B4-42D5-9611-E1DE3298885E}" type="slidenum">
              <a:rPr lang="en-US" smtClean="0"/>
              <a:t>‹#›</a:t>
            </a:fld>
            <a:endParaRPr lang="en-US"/>
          </a:p>
        </p:txBody>
      </p:sp>
    </p:spTree>
    <p:extLst>
      <p:ext uri="{BB962C8B-B14F-4D97-AF65-F5344CB8AC3E}">
        <p14:creationId xmlns:p14="http://schemas.microsoft.com/office/powerpoint/2010/main" val="2971340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8CBE43-3888-4EF5-93F1-BA07049E2612}"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3CCCFA-51B4-42D5-9611-E1DE3298885E}" type="slidenum">
              <a:rPr lang="en-US" smtClean="0"/>
              <a:t>‹#›</a:t>
            </a:fld>
            <a:endParaRPr lang="en-US"/>
          </a:p>
        </p:txBody>
      </p:sp>
    </p:spTree>
    <p:extLst>
      <p:ext uri="{BB962C8B-B14F-4D97-AF65-F5344CB8AC3E}">
        <p14:creationId xmlns:p14="http://schemas.microsoft.com/office/powerpoint/2010/main" val="4142692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CBE43-3888-4EF5-93F1-BA07049E261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CCCFA-51B4-42D5-9611-E1DE3298885E}" type="slidenum">
              <a:rPr lang="en-US" smtClean="0"/>
              <a:t>‹#›</a:t>
            </a:fld>
            <a:endParaRPr lang="en-US"/>
          </a:p>
        </p:txBody>
      </p:sp>
    </p:spTree>
    <p:extLst>
      <p:ext uri="{BB962C8B-B14F-4D97-AF65-F5344CB8AC3E}">
        <p14:creationId xmlns:p14="http://schemas.microsoft.com/office/powerpoint/2010/main" val="1591379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CBE43-3888-4EF5-93F1-BA07049E261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CCCFA-51B4-42D5-9611-E1DE3298885E}" type="slidenum">
              <a:rPr lang="en-US" smtClean="0"/>
              <a:t>‹#›</a:t>
            </a:fld>
            <a:endParaRPr lang="en-US"/>
          </a:p>
        </p:txBody>
      </p:sp>
    </p:spTree>
    <p:extLst>
      <p:ext uri="{BB962C8B-B14F-4D97-AF65-F5344CB8AC3E}">
        <p14:creationId xmlns:p14="http://schemas.microsoft.com/office/powerpoint/2010/main" val="206095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Rectangle 3"/>
          <p:cNvSpPr>
            <a:spLocks noGrp="1" noChangeArrowheads="1"/>
          </p:cNvSpPr>
          <p:nvPr>
            <p:ph type="ftr" sz="quarter" idx="10"/>
          </p:nvPr>
        </p:nvSpPr>
        <p:spPr>
          <a:xfrm>
            <a:off x="3149601" y="4686300"/>
            <a:ext cx="2844800" cy="342900"/>
          </a:xfrm>
          <a:prstGeom prst="rect">
            <a:avLst/>
          </a:prstGeom>
        </p:spPr>
        <p:txBody>
          <a:bodyPr/>
          <a:lstStyle>
            <a:lvl1pPr>
              <a:defRPr/>
            </a:lvl1pPr>
          </a:lstStyle>
          <a:p>
            <a:pPr>
              <a:defRPr/>
            </a:pPr>
            <a:endParaRPr lang="en-US" dirty="0">
              <a:solidFill>
                <a:srgbClr val="FFC000"/>
              </a:solidFill>
            </a:endParaRPr>
          </a:p>
        </p:txBody>
      </p:sp>
    </p:spTree>
    <p:extLst>
      <p:ext uri="{BB962C8B-B14F-4D97-AF65-F5344CB8AC3E}">
        <p14:creationId xmlns:p14="http://schemas.microsoft.com/office/powerpoint/2010/main" val="873516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28CBE43-3888-4EF5-93F1-BA07049E261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CCCFA-51B4-42D5-9611-E1DE3298885E}" type="slidenum">
              <a:rPr lang="en-US" smtClean="0"/>
              <a:t>‹#›</a:t>
            </a:fld>
            <a:endParaRPr lang="en-US"/>
          </a:p>
        </p:txBody>
      </p:sp>
    </p:spTree>
    <p:extLst>
      <p:ext uri="{BB962C8B-B14F-4D97-AF65-F5344CB8AC3E}">
        <p14:creationId xmlns:p14="http://schemas.microsoft.com/office/powerpoint/2010/main" val="427514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CBE43-3888-4EF5-93F1-BA07049E261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CCCFA-51B4-42D5-9611-E1DE3298885E}" type="slidenum">
              <a:rPr lang="en-US" smtClean="0"/>
              <a:t>‹#›</a:t>
            </a:fld>
            <a:endParaRPr lang="en-US"/>
          </a:p>
        </p:txBody>
      </p:sp>
    </p:spTree>
    <p:extLst>
      <p:ext uri="{BB962C8B-B14F-4D97-AF65-F5344CB8AC3E}">
        <p14:creationId xmlns:p14="http://schemas.microsoft.com/office/powerpoint/2010/main" val="226017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CBE43-3888-4EF5-93F1-BA07049E261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CCCFA-51B4-42D5-9611-E1DE3298885E}" type="slidenum">
              <a:rPr lang="en-US" smtClean="0"/>
              <a:t>‹#›</a:t>
            </a:fld>
            <a:endParaRPr lang="en-US"/>
          </a:p>
        </p:txBody>
      </p:sp>
    </p:spTree>
    <p:extLst>
      <p:ext uri="{BB962C8B-B14F-4D97-AF65-F5344CB8AC3E}">
        <p14:creationId xmlns:p14="http://schemas.microsoft.com/office/powerpoint/2010/main" val="1804397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 id="2147483857" r:id="rId6"/>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28CBE43-3888-4EF5-93F1-BA07049E2612}" type="datetimeFigureOut">
              <a:rPr lang="en-US" smtClean="0"/>
              <a:t>12/2/2019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73CCCFA-51B4-42D5-9611-E1DE3298885E}" type="slidenum">
              <a:rPr lang="en-US" smtClean="0"/>
              <a:t>‹#›</a:t>
            </a:fld>
            <a:endParaRPr lang="en-US"/>
          </a:p>
        </p:txBody>
      </p:sp>
    </p:spTree>
    <p:extLst>
      <p:ext uri="{BB962C8B-B14F-4D97-AF65-F5344CB8AC3E}">
        <p14:creationId xmlns:p14="http://schemas.microsoft.com/office/powerpoint/2010/main" val="251472555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a:t>Making EHR Data More Available for Research and Public Health – Hepatitis C Use Case</a:t>
            </a:r>
          </a:p>
        </p:txBody>
      </p:sp>
      <p:sp>
        <p:nvSpPr>
          <p:cNvPr id="2" name="Subtitle 1"/>
          <p:cNvSpPr>
            <a:spLocks noGrp="1"/>
          </p:cNvSpPr>
          <p:nvPr>
            <p:ph type="subTitle" idx="1"/>
          </p:nvPr>
        </p:nvSpPr>
        <p:spPr/>
        <p:txBody>
          <a:bodyPr/>
          <a:lstStyle/>
          <a:p>
            <a:r>
              <a:rPr lang="en-US" dirty="0"/>
              <a:t>Aaron M. Harris, MD MPH FACP</a:t>
            </a:r>
          </a:p>
          <a:p>
            <a:r>
              <a:rPr lang="en-US" dirty="0"/>
              <a:t>Abigail Viall, MA</a:t>
            </a:r>
          </a:p>
          <a:p>
            <a:endParaRPr lang="en-US" dirty="0"/>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362528"/>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Division name here</a:t>
            </a:r>
          </a:p>
        </p:txBody>
      </p:sp>
      <p:sp>
        <p:nvSpPr>
          <p:cNvPr id="3" name="Text Placeholder 2"/>
          <p:cNvSpPr>
            <a:spLocks noGrp="1"/>
          </p:cNvSpPr>
          <p:nvPr>
            <p:ph type="body" sz="quarter" idx="10"/>
          </p:nvPr>
        </p:nvSpPr>
        <p:spPr>
          <a:xfrm>
            <a:off x="457200" y="3588162"/>
            <a:ext cx="6400800" cy="342901"/>
          </a:xfrm>
        </p:spPr>
        <p:txBody>
          <a:bodyPr/>
          <a:lstStyle/>
          <a:p>
            <a:r>
              <a:rPr lang="en-US" dirty="0"/>
              <a:t>December 4, 2019</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351472" y="188926"/>
            <a:ext cx="8358188" cy="891209"/>
          </a:xfrm>
          <a:prstGeom prst="rect">
            <a:avLst/>
          </a:prstGeom>
        </p:spPr>
        <p:txBody>
          <a:bodyPr/>
          <a:lstStyle/>
          <a:p>
            <a:pPr defTabSz="685783">
              <a:spcAft>
                <a:spcPts val="450"/>
              </a:spcAft>
              <a:defRPr/>
            </a:pPr>
            <a:r>
              <a:rPr lang="en-US" sz="2400" b="1" dirty="0">
                <a:solidFill>
                  <a:srgbClr val="00788A"/>
                </a:solidFill>
                <a:latin typeface="Calibri" panose="020F0502020204030204" pitchFamily="34" charset="0"/>
                <a:cs typeface="Calibri" panose="020F0502020204030204" pitchFamily="34" charset="0"/>
              </a:rPr>
              <a:t>Global Viral Hepatitis Targets Include Incremental Reductions</a:t>
            </a:r>
          </a:p>
        </p:txBody>
      </p:sp>
      <p:pic>
        <p:nvPicPr>
          <p:cNvPr id="2" name="Picture 1"/>
          <p:cNvPicPr>
            <a:picLocks noChangeAspect="1"/>
          </p:cNvPicPr>
          <p:nvPr/>
        </p:nvPicPr>
        <p:blipFill>
          <a:blip r:embed="rId3"/>
          <a:stretch>
            <a:fillRect/>
          </a:stretch>
        </p:blipFill>
        <p:spPr>
          <a:xfrm>
            <a:off x="1083688" y="1211893"/>
            <a:ext cx="6981071" cy="3569917"/>
          </a:xfrm>
          <a:prstGeom prst="rect">
            <a:avLst/>
          </a:prstGeom>
        </p:spPr>
      </p:pic>
      <p:sp>
        <p:nvSpPr>
          <p:cNvPr id="3" name="TextBox 2">
            <a:extLst>
              <a:ext uri="{FF2B5EF4-FFF2-40B4-BE49-F238E27FC236}">
                <a16:creationId xmlns:a16="http://schemas.microsoft.com/office/drawing/2014/main" id="{7A305A5E-7BA5-4A09-8B4A-B6EFDB77B17A}"/>
              </a:ext>
            </a:extLst>
          </p:cNvPr>
          <p:cNvSpPr txBox="1"/>
          <p:nvPr/>
        </p:nvSpPr>
        <p:spPr>
          <a:xfrm>
            <a:off x="1663065" y="976751"/>
            <a:ext cx="6352223" cy="618118"/>
          </a:xfrm>
          <a:prstGeom prst="rect">
            <a:avLst/>
          </a:prstGeom>
          <a:noFill/>
        </p:spPr>
        <p:txBody>
          <a:bodyPr wrap="square" rtlCol="0">
            <a:spAutoFit/>
          </a:bodyPr>
          <a:lstStyle/>
          <a:p>
            <a:pPr defTabSz="685783">
              <a:spcAft>
                <a:spcPts val="450"/>
              </a:spcAft>
              <a:defRPr/>
            </a:pPr>
            <a:r>
              <a:rPr lang="en-US" sz="1200" b="1" dirty="0">
                <a:solidFill>
                  <a:srgbClr val="000000"/>
                </a:solidFill>
                <a:latin typeface="Calibri" panose="020F0502020204030204" pitchFamily="34" charset="0"/>
                <a:cs typeface="Calibri" panose="020F0502020204030204" pitchFamily="34" charset="0"/>
              </a:rPr>
              <a:t>Global Health Sector Strategy on Viral Hepatitis, 2016-2021:  2020 &amp; 2030 Targets (WHO, 2016)</a:t>
            </a:r>
          </a:p>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6280826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541"/>
            <a:ext cx="8229600" cy="857250"/>
          </a:xfrm>
        </p:spPr>
        <p:txBody>
          <a:bodyPr/>
          <a:lstStyle/>
          <a:p>
            <a:pPr algn="ctr"/>
            <a:r>
              <a:rPr lang="en-US" sz="2500" dirty="0"/>
              <a:t>Eliminating the Public Health Problem of Hepatitis B and C in the United States</a:t>
            </a:r>
            <a:br>
              <a:rPr lang="en-US" dirty="0"/>
            </a:br>
            <a:r>
              <a:rPr lang="en-US" dirty="0">
                <a:solidFill>
                  <a:schemeClr val="accent1"/>
                </a:solidFill>
              </a:rPr>
              <a:t>PHASE 1</a:t>
            </a:r>
          </a:p>
        </p:txBody>
      </p:sp>
      <p:sp>
        <p:nvSpPr>
          <p:cNvPr id="3" name="Content Placeholder 2"/>
          <p:cNvSpPr>
            <a:spLocks noGrp="1"/>
          </p:cNvSpPr>
          <p:nvPr>
            <p:ph idx="1"/>
          </p:nvPr>
        </p:nvSpPr>
        <p:spPr>
          <a:xfrm>
            <a:off x="181276" y="1547840"/>
            <a:ext cx="8781448" cy="3970420"/>
          </a:xfrm>
        </p:spPr>
        <p:txBody>
          <a:bodyPr/>
          <a:lstStyle/>
          <a:p>
            <a:pPr marL="0" indent="0">
              <a:buClr>
                <a:srgbClr val="618E7C"/>
              </a:buClr>
              <a:buNone/>
            </a:pPr>
            <a:r>
              <a:rPr lang="en-US" sz="2200" dirty="0">
                <a:solidFill>
                  <a:srgbClr val="618E7C"/>
                </a:solidFill>
              </a:rPr>
              <a:t>Focus</a:t>
            </a:r>
          </a:p>
          <a:p>
            <a:pPr lvl="1">
              <a:spcBef>
                <a:spcPts val="0"/>
              </a:spcBef>
              <a:buClr>
                <a:srgbClr val="B45340"/>
              </a:buClr>
            </a:pPr>
            <a:r>
              <a:rPr lang="en-US" sz="1800" dirty="0"/>
              <a:t>Determine whether elimination goals for HBV and HCV </a:t>
            </a:r>
          </a:p>
          <a:p>
            <a:pPr marL="457200" lvl="1" indent="0">
              <a:spcBef>
                <a:spcPts val="0"/>
              </a:spcBef>
              <a:buClr>
                <a:srgbClr val="B45340"/>
              </a:buClr>
              <a:buNone/>
            </a:pPr>
            <a:r>
              <a:rPr lang="en-US" sz="1800" dirty="0"/>
              <a:t>      are feasible in the United States</a:t>
            </a:r>
          </a:p>
          <a:p>
            <a:pPr lvl="1">
              <a:buClr>
                <a:srgbClr val="B45340"/>
              </a:buClr>
            </a:pPr>
            <a:r>
              <a:rPr lang="en-US" sz="1800" dirty="0"/>
              <a:t>Identify possible critical success factors</a:t>
            </a:r>
          </a:p>
          <a:p>
            <a:pPr marL="0" indent="0">
              <a:buClr>
                <a:srgbClr val="B45340"/>
              </a:buClr>
              <a:buNone/>
            </a:pPr>
            <a:endParaRPr lang="en-US" sz="2200" dirty="0">
              <a:solidFill>
                <a:srgbClr val="618E7C"/>
              </a:solidFill>
            </a:endParaRPr>
          </a:p>
          <a:p>
            <a:pPr marL="0" indent="0">
              <a:buClr>
                <a:srgbClr val="B45340"/>
              </a:buClr>
              <a:buNone/>
            </a:pPr>
            <a:r>
              <a:rPr lang="en-US" sz="2200" dirty="0">
                <a:solidFill>
                  <a:srgbClr val="618E7C"/>
                </a:solidFill>
              </a:rPr>
              <a:t>Relevant Findings</a:t>
            </a:r>
          </a:p>
          <a:p>
            <a:pPr lvl="1">
              <a:buClr>
                <a:srgbClr val="B45340"/>
              </a:buClr>
            </a:pPr>
            <a:r>
              <a:rPr lang="en-US" sz="1800" dirty="0"/>
              <a:t>Eliminating the public health problem of hepatitis C is feasible if key barriers are addressed </a:t>
            </a:r>
          </a:p>
          <a:p>
            <a:pPr lvl="2">
              <a:buClr>
                <a:srgbClr val="B45340"/>
              </a:buClr>
            </a:pPr>
            <a:r>
              <a:rPr lang="en-US" sz="1600" dirty="0"/>
              <a:t>One noteworthy barrier cited by report: </a:t>
            </a:r>
            <a:r>
              <a:rPr lang="en-US" sz="1600" b="1" dirty="0">
                <a:solidFill>
                  <a:srgbClr val="FF0000"/>
                </a:solidFill>
              </a:rPr>
              <a:t>Inadequate surveillance systems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9852" y="931166"/>
            <a:ext cx="1616993" cy="2442655"/>
          </a:xfrm>
          <a:prstGeom prst="rect">
            <a:avLst/>
          </a:prstGeom>
        </p:spPr>
      </p:pic>
    </p:spTree>
    <p:extLst>
      <p:ext uri="{BB962C8B-B14F-4D97-AF65-F5344CB8AC3E}">
        <p14:creationId xmlns:p14="http://schemas.microsoft.com/office/powerpoint/2010/main" val="21567643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500" dirty="0"/>
              <a:t>A National Strategy for the Elimination of Hepatitis B and C</a:t>
            </a:r>
            <a:br>
              <a:rPr lang="en-US" dirty="0"/>
            </a:br>
            <a:r>
              <a:rPr lang="en-US" dirty="0">
                <a:solidFill>
                  <a:schemeClr val="accent1"/>
                </a:solidFill>
              </a:rPr>
              <a:t>PHASE 2</a:t>
            </a:r>
          </a:p>
        </p:txBody>
      </p:sp>
      <p:sp>
        <p:nvSpPr>
          <p:cNvPr id="3" name="Content Placeholder 2"/>
          <p:cNvSpPr>
            <a:spLocks noGrp="1"/>
          </p:cNvSpPr>
          <p:nvPr>
            <p:ph idx="1"/>
          </p:nvPr>
        </p:nvSpPr>
        <p:spPr>
          <a:xfrm>
            <a:off x="181276" y="1063229"/>
            <a:ext cx="8781448" cy="3970420"/>
          </a:xfrm>
        </p:spPr>
        <p:txBody>
          <a:bodyPr/>
          <a:lstStyle/>
          <a:p>
            <a:pPr marL="0" indent="0">
              <a:buClr>
                <a:srgbClr val="618E7C"/>
              </a:buClr>
              <a:buNone/>
            </a:pPr>
            <a:r>
              <a:rPr lang="en-US" sz="2200" dirty="0">
                <a:solidFill>
                  <a:srgbClr val="618E7C"/>
                </a:solidFill>
              </a:rPr>
              <a:t>Focus</a:t>
            </a:r>
          </a:p>
          <a:p>
            <a:pPr lvl="1">
              <a:spcBef>
                <a:spcPts val="0"/>
              </a:spcBef>
              <a:buClr>
                <a:srgbClr val="B45340"/>
              </a:buClr>
            </a:pPr>
            <a:r>
              <a:rPr lang="en-US" sz="1800" dirty="0"/>
              <a:t>Prepare a consensus report that proposes feasible </a:t>
            </a:r>
          </a:p>
          <a:p>
            <a:pPr marL="457200" lvl="1" indent="0">
              <a:spcBef>
                <a:spcPts val="0"/>
              </a:spcBef>
              <a:buClr>
                <a:srgbClr val="B45340"/>
              </a:buClr>
              <a:buNone/>
            </a:pPr>
            <a:r>
              <a:rPr lang="en-US" sz="1800" dirty="0"/>
              <a:t>     elimination goals to be reached by 2030, and specify </a:t>
            </a:r>
          </a:p>
          <a:p>
            <a:pPr marL="457200" lvl="1" indent="0">
              <a:spcBef>
                <a:spcPts val="0"/>
              </a:spcBef>
              <a:buClr>
                <a:srgbClr val="B45340"/>
              </a:buClr>
              <a:buNone/>
            </a:pPr>
            <a:r>
              <a:rPr lang="en-US" sz="1800" dirty="0"/>
              <a:t>     a plan of action to achieve the goals</a:t>
            </a:r>
          </a:p>
          <a:p>
            <a:pPr marL="457200" lvl="1" indent="0">
              <a:spcBef>
                <a:spcPts val="0"/>
              </a:spcBef>
              <a:buClr>
                <a:srgbClr val="B45340"/>
              </a:buClr>
              <a:buNone/>
            </a:pPr>
            <a:endParaRPr lang="en-US" sz="1000" dirty="0"/>
          </a:p>
          <a:p>
            <a:pPr lvl="1">
              <a:spcBef>
                <a:spcPts val="0"/>
              </a:spcBef>
              <a:buClr>
                <a:srgbClr val="B45340"/>
              </a:buClr>
            </a:pPr>
            <a:r>
              <a:rPr lang="en-US" sz="1800" dirty="0"/>
              <a:t>Identify key interventions, roles of stakeholders, barriers, </a:t>
            </a:r>
          </a:p>
          <a:p>
            <a:pPr marL="457200" lvl="1" indent="0">
              <a:spcBef>
                <a:spcPts val="0"/>
              </a:spcBef>
              <a:buClr>
                <a:srgbClr val="B45340"/>
              </a:buClr>
              <a:buNone/>
            </a:pPr>
            <a:r>
              <a:rPr lang="en-US" sz="1800" dirty="0"/>
              <a:t>     prevention research needs, and technology development </a:t>
            </a:r>
          </a:p>
          <a:p>
            <a:pPr marL="457200" lvl="1" indent="0">
              <a:spcBef>
                <a:spcPts val="0"/>
              </a:spcBef>
              <a:buClr>
                <a:srgbClr val="B45340"/>
              </a:buClr>
              <a:buNone/>
            </a:pPr>
            <a:r>
              <a:rPr lang="en-US" sz="1800" dirty="0"/>
              <a:t>     needs</a:t>
            </a:r>
          </a:p>
          <a:p>
            <a:pPr marL="0" indent="0">
              <a:buClr>
                <a:srgbClr val="B45340"/>
              </a:buClr>
              <a:buNone/>
            </a:pPr>
            <a:r>
              <a:rPr lang="en-US" sz="2200" dirty="0">
                <a:solidFill>
                  <a:srgbClr val="618E7C"/>
                </a:solidFill>
              </a:rPr>
              <a:t>Relevant Findings</a:t>
            </a:r>
          </a:p>
          <a:p>
            <a:pPr lvl="1">
              <a:buClr>
                <a:srgbClr val="B45340"/>
              </a:buClr>
            </a:pPr>
            <a:r>
              <a:rPr lang="en-US" sz="1800" b="0" dirty="0"/>
              <a:t>Meeting WHO goals in the U.S. </a:t>
            </a:r>
            <a:r>
              <a:rPr lang="en-US" sz="1800" dirty="0"/>
              <a:t>is feasible </a:t>
            </a:r>
          </a:p>
          <a:p>
            <a:pPr lvl="1">
              <a:buClr>
                <a:srgbClr val="B45340"/>
              </a:buClr>
            </a:pPr>
            <a:r>
              <a:rPr lang="en-US" sz="1800" b="0" dirty="0"/>
              <a:t>Requires major investments in availability, accessibility, and delivery of key interventions, as well as data needed to direct and monitor effects of elimination efforts</a:t>
            </a:r>
            <a:endParaRPr lang="en-US" dirty="0"/>
          </a:p>
        </p:txBody>
      </p:sp>
      <p:pic>
        <p:nvPicPr>
          <p:cNvPr id="4" name="Picture 3"/>
          <p:cNvPicPr>
            <a:picLocks noChangeAspect="1"/>
          </p:cNvPicPr>
          <p:nvPr/>
        </p:nvPicPr>
        <p:blipFill>
          <a:blip r:embed="rId3"/>
          <a:stretch>
            <a:fillRect/>
          </a:stretch>
        </p:blipFill>
        <p:spPr>
          <a:xfrm>
            <a:off x="6752897" y="754537"/>
            <a:ext cx="1933903" cy="2766753"/>
          </a:xfrm>
          <a:prstGeom prst="rect">
            <a:avLst/>
          </a:prstGeom>
        </p:spPr>
      </p:pic>
    </p:spTree>
    <p:extLst>
      <p:ext uri="{BB962C8B-B14F-4D97-AF65-F5344CB8AC3E}">
        <p14:creationId xmlns:p14="http://schemas.microsoft.com/office/powerpoint/2010/main" val="26827662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26411755"/>
              </p:ext>
            </p:extLst>
          </p:nvPr>
        </p:nvGraphicFramePr>
        <p:xfrm>
          <a:off x="156518" y="205979"/>
          <a:ext cx="8830964" cy="3366398"/>
        </p:xfrm>
        <a:graphic>
          <a:graphicData uri="http://schemas.openxmlformats.org/drawingml/2006/table">
            <a:tbl>
              <a:tblPr firstRow="1" firstCol="1" bandRow="1"/>
              <a:tblGrid>
                <a:gridCol w="1731401">
                  <a:extLst>
                    <a:ext uri="{9D8B030D-6E8A-4147-A177-3AD203B41FA5}">
                      <a16:colId xmlns:a16="http://schemas.microsoft.com/office/drawing/2014/main" val="20000"/>
                    </a:ext>
                  </a:extLst>
                </a:gridCol>
                <a:gridCol w="2916039">
                  <a:extLst>
                    <a:ext uri="{9D8B030D-6E8A-4147-A177-3AD203B41FA5}">
                      <a16:colId xmlns:a16="http://schemas.microsoft.com/office/drawing/2014/main" val="20001"/>
                    </a:ext>
                  </a:extLst>
                </a:gridCol>
                <a:gridCol w="4183524">
                  <a:extLst>
                    <a:ext uri="{9D8B030D-6E8A-4147-A177-3AD203B41FA5}">
                      <a16:colId xmlns:a16="http://schemas.microsoft.com/office/drawing/2014/main" val="20002"/>
                    </a:ext>
                  </a:extLst>
                </a:gridCol>
              </a:tblGrid>
              <a:tr h="1196358">
                <a:tc gridSpan="3">
                  <a:txBody>
                    <a:bodyPr/>
                    <a:lstStyle/>
                    <a:p>
                      <a:pPr marL="0" marR="0" algn="ctr">
                        <a:lnSpc>
                          <a:spcPct val="115000"/>
                        </a:lnSpc>
                        <a:spcBef>
                          <a:spcPts val="0"/>
                        </a:spcBef>
                        <a:spcAft>
                          <a:spcPts val="0"/>
                        </a:spcAft>
                      </a:pPr>
                      <a:r>
                        <a:rPr lang="en-US" sz="1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100" b="1"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Eliminating the Public Health Threat of Viral Hepatitis</a:t>
                      </a:r>
                    </a:p>
                    <a:p>
                      <a:pPr marL="0" marR="0" algn="ctr">
                        <a:lnSpc>
                          <a:spcPct val="115000"/>
                        </a:lnSpc>
                        <a:spcBef>
                          <a:spcPts val="0"/>
                        </a:spcBef>
                        <a:spcAft>
                          <a:spcPts val="0"/>
                        </a:spcAft>
                      </a:pPr>
                      <a:r>
                        <a:rPr lang="en-US" sz="2100" b="1"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 in the United States - 2030 Targets</a:t>
                      </a:r>
                      <a:endParaRPr lang="en-US" sz="2100" dirty="0">
                        <a:solidFill>
                          <a:srgbClr val="01060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solidFill>
                          <a:srgbClr val="01060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7610">
                <a:tc>
                  <a:txBody>
                    <a:bodyPr/>
                    <a:lstStyle/>
                    <a:p>
                      <a:pPr marL="0" marR="0" algn="ctr">
                        <a:lnSpc>
                          <a:spcPct val="115000"/>
                        </a:lnSpc>
                        <a:spcBef>
                          <a:spcPts val="0"/>
                        </a:spcBef>
                        <a:spcAft>
                          <a:spcPts val="0"/>
                        </a:spcAft>
                      </a:pPr>
                      <a:r>
                        <a:rPr lang="en-US" sz="1400" b="1"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Target</a:t>
                      </a:r>
                      <a:endParaRPr lang="en-US" sz="1400" b="1" dirty="0">
                        <a:solidFill>
                          <a:srgbClr val="01060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2030 Targets</a:t>
                      </a:r>
                      <a:endParaRPr lang="en-US" sz="1400" b="1">
                        <a:solidFill>
                          <a:srgbClr val="01060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Performance Measures</a:t>
                      </a:r>
                      <a:endParaRPr lang="en-US" sz="1400" b="1" dirty="0">
                        <a:solidFill>
                          <a:srgbClr val="01060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32659">
                <a:tc>
                  <a:txBody>
                    <a:bodyPr/>
                    <a:lstStyle/>
                    <a:p>
                      <a:pPr marL="0" marR="0">
                        <a:lnSpc>
                          <a:spcPct val="115000"/>
                        </a:lnSpc>
                        <a:spcBef>
                          <a:spcPts val="0"/>
                        </a:spcBef>
                        <a:spcAft>
                          <a:spcPts val="0"/>
                        </a:spcAft>
                      </a:pPr>
                      <a:r>
                        <a:rPr lang="en-US" sz="1400" b="1">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HCV mortality</a:t>
                      </a:r>
                      <a:endParaRPr lang="en-US" sz="1400" b="1">
                        <a:solidFill>
                          <a:srgbClr val="01060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b="1">
                        <a:solidFill>
                          <a:srgbClr val="01060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65% reduction</a:t>
                      </a:r>
                    </a:p>
                    <a:p>
                      <a:pPr marL="0" marR="0">
                        <a:lnSpc>
                          <a:spcPct val="115000"/>
                        </a:lnSpc>
                        <a:spcBef>
                          <a:spcPts val="0"/>
                        </a:spcBef>
                        <a:spcAft>
                          <a:spcPts val="0"/>
                        </a:spcAft>
                      </a:pPr>
                      <a:r>
                        <a:rPr lang="en-US" sz="140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(baseline: 21,600 deaths in 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nSpc>
                          <a:spcPct val="115000"/>
                        </a:lnSpc>
                        <a:spcBef>
                          <a:spcPts val="0"/>
                        </a:spcBef>
                        <a:spcAft>
                          <a:spcPts val="0"/>
                        </a:spcAft>
                      </a:pPr>
                      <a:r>
                        <a:rPr lang="en-US" sz="1100"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Treat:</a:t>
                      </a:r>
                    </a:p>
                    <a:p>
                      <a:pPr marL="342900" marR="0" lvl="0" indent="-342900">
                        <a:lnSpc>
                          <a:spcPct val="115000"/>
                        </a:lnSpc>
                        <a:spcBef>
                          <a:spcPts val="0"/>
                        </a:spcBef>
                        <a:spcAft>
                          <a:spcPts val="0"/>
                        </a:spcAft>
                        <a:buFont typeface="Calibri" panose="020F0502020204030204" pitchFamily="34" charset="0"/>
                        <a:buChar char="-"/>
                      </a:pPr>
                      <a:r>
                        <a:rPr lang="en-US" sz="1100"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260,000 cases/year (2017-2030)</a:t>
                      </a:r>
                    </a:p>
                    <a:p>
                      <a:pPr marL="0" marR="0">
                        <a:lnSpc>
                          <a:spcPct val="115000"/>
                        </a:lnSpc>
                        <a:spcBef>
                          <a:spcPts val="0"/>
                        </a:spcBef>
                        <a:spcAft>
                          <a:spcPts val="0"/>
                        </a:spcAft>
                      </a:pPr>
                      <a:r>
                        <a:rPr lang="en-US" sz="1100"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Newly diagnose:</a:t>
                      </a:r>
                    </a:p>
                    <a:p>
                      <a:pPr marL="342900" marR="0" lvl="0" indent="-342900">
                        <a:lnSpc>
                          <a:spcPct val="115000"/>
                        </a:lnSpc>
                        <a:spcBef>
                          <a:spcPts val="0"/>
                        </a:spcBef>
                        <a:spcAft>
                          <a:spcPts val="0"/>
                        </a:spcAft>
                        <a:buFont typeface="Calibri" panose="020F0502020204030204" pitchFamily="34" charset="0"/>
                        <a:buChar char="-"/>
                      </a:pPr>
                      <a:r>
                        <a:rPr lang="en-US" sz="1100"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110,000 cases/year (2017-2019)</a:t>
                      </a:r>
                    </a:p>
                    <a:p>
                      <a:pPr marL="342900" marR="0" lvl="0" indent="-342900">
                        <a:lnSpc>
                          <a:spcPct val="115000"/>
                        </a:lnSpc>
                        <a:spcBef>
                          <a:spcPts val="0"/>
                        </a:spcBef>
                        <a:spcAft>
                          <a:spcPts val="0"/>
                        </a:spcAft>
                        <a:buFont typeface="Calibri" panose="020F0502020204030204" pitchFamily="34" charset="0"/>
                        <a:buChar char="-"/>
                      </a:pPr>
                      <a:r>
                        <a:rPr lang="en-US" sz="1100"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89,000 cases/year (2020-2024)</a:t>
                      </a:r>
                    </a:p>
                    <a:p>
                      <a:pPr marL="342900" marR="0" lvl="0" indent="-342900">
                        <a:lnSpc>
                          <a:spcPct val="115000"/>
                        </a:lnSpc>
                        <a:spcBef>
                          <a:spcPts val="0"/>
                        </a:spcBef>
                        <a:spcAft>
                          <a:spcPts val="0"/>
                        </a:spcAft>
                        <a:buFont typeface="Calibri" panose="020F0502020204030204" pitchFamily="34" charset="0"/>
                        <a:buChar char="-"/>
                      </a:pPr>
                      <a:r>
                        <a:rPr lang="en-US" sz="1100"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72,000 cases/year (2025-2030)</a:t>
                      </a:r>
                    </a:p>
                    <a:p>
                      <a:pPr marL="0" marR="0">
                        <a:lnSpc>
                          <a:spcPct val="115000"/>
                        </a:lnSpc>
                        <a:spcBef>
                          <a:spcPts val="0"/>
                        </a:spcBef>
                        <a:spcAft>
                          <a:spcPts val="0"/>
                        </a:spcAft>
                      </a:pPr>
                      <a:r>
                        <a:rPr lang="en-US" sz="1100"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Reduce new infections to:</a:t>
                      </a:r>
                    </a:p>
                    <a:p>
                      <a:pPr marL="342900" marR="0" lvl="0" indent="-342900">
                        <a:lnSpc>
                          <a:spcPct val="115000"/>
                        </a:lnSpc>
                        <a:spcBef>
                          <a:spcPts val="0"/>
                        </a:spcBef>
                        <a:spcAft>
                          <a:spcPts val="0"/>
                        </a:spcAft>
                        <a:buFont typeface="Calibri" panose="020F0502020204030204" pitchFamily="34" charset="0"/>
                        <a:buChar char="-"/>
                      </a:pPr>
                      <a:r>
                        <a:rPr lang="en-US" sz="1100"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23,000 cases/year (2017-2019)</a:t>
                      </a:r>
                    </a:p>
                    <a:p>
                      <a:pPr marL="342900" marR="0" lvl="0" indent="-342900">
                        <a:lnSpc>
                          <a:spcPct val="115000"/>
                        </a:lnSpc>
                        <a:spcBef>
                          <a:spcPts val="0"/>
                        </a:spcBef>
                        <a:spcAft>
                          <a:spcPts val="0"/>
                        </a:spcAft>
                        <a:buFont typeface="Calibri" panose="020F0502020204030204" pitchFamily="34" charset="0"/>
                        <a:buChar char="-"/>
                      </a:pPr>
                      <a:r>
                        <a:rPr lang="en-US" sz="1100"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11,000 cases/year (2020-2024)</a:t>
                      </a:r>
                    </a:p>
                    <a:p>
                      <a:pPr marL="342900" marR="0" lvl="0" indent="-342900">
                        <a:lnSpc>
                          <a:spcPct val="115000"/>
                        </a:lnSpc>
                        <a:spcBef>
                          <a:spcPts val="0"/>
                        </a:spcBef>
                        <a:spcAft>
                          <a:spcPts val="0"/>
                        </a:spcAft>
                        <a:buFont typeface="Calibri" panose="020F0502020204030204" pitchFamily="34" charset="0"/>
                        <a:buChar char="-"/>
                      </a:pPr>
                      <a:r>
                        <a:rPr lang="en-US" sz="1100"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3,000 cases/year (2025-2030)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338020">
                <a:tc>
                  <a:txBody>
                    <a:bodyPr/>
                    <a:lstStyle/>
                    <a:p>
                      <a:pPr marL="0" marR="0">
                        <a:lnSpc>
                          <a:spcPct val="115000"/>
                        </a:lnSpc>
                        <a:spcBef>
                          <a:spcPts val="0"/>
                        </a:spcBef>
                        <a:spcAft>
                          <a:spcPts val="0"/>
                        </a:spcAft>
                      </a:pPr>
                      <a:r>
                        <a:rPr lang="en-US" sz="1400" b="1">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HCV incidence</a:t>
                      </a:r>
                      <a:endParaRPr lang="en-US" sz="1400" b="1">
                        <a:solidFill>
                          <a:srgbClr val="01060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b="1">
                        <a:solidFill>
                          <a:srgbClr val="01060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90% reduction</a:t>
                      </a:r>
                    </a:p>
                    <a:p>
                      <a:pPr marL="0" marR="0">
                        <a:lnSpc>
                          <a:spcPct val="115000"/>
                        </a:lnSpc>
                        <a:spcBef>
                          <a:spcPts val="0"/>
                        </a:spcBef>
                        <a:spcAft>
                          <a:spcPts val="0"/>
                        </a:spcAft>
                      </a:pPr>
                      <a:r>
                        <a:rPr lang="en-US" sz="1400" dirty="0">
                          <a:solidFill>
                            <a:srgbClr val="01060F"/>
                          </a:solidFill>
                          <a:effectLst/>
                          <a:latin typeface="Times New Roman" panose="02020603050405020304" pitchFamily="18" charset="0"/>
                          <a:ea typeface="Calibri" panose="020F0502020204030204" pitchFamily="34" charset="0"/>
                          <a:cs typeface="Times New Roman" panose="02020603050405020304" pitchFamily="18" charset="0"/>
                        </a:rPr>
                        <a:t>(baseline: 30,340 new cases in 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2"/>
          <a:stretch>
            <a:fillRect/>
          </a:stretch>
        </p:blipFill>
        <p:spPr>
          <a:xfrm>
            <a:off x="7917966" y="205979"/>
            <a:ext cx="616434" cy="1095393"/>
          </a:xfrm>
          <a:prstGeom prst="rect">
            <a:avLst/>
          </a:prstGeom>
        </p:spPr>
      </p:pic>
    </p:spTree>
    <p:extLst>
      <p:ext uri="{BB962C8B-B14F-4D97-AF65-F5344CB8AC3E}">
        <p14:creationId xmlns:p14="http://schemas.microsoft.com/office/powerpoint/2010/main" val="94026843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43B7-3501-4018-A2B1-8DF2E7B8CF84}"/>
              </a:ext>
            </a:extLst>
          </p:cNvPr>
          <p:cNvSpPr>
            <a:spLocks noGrp="1"/>
          </p:cNvSpPr>
          <p:nvPr>
            <p:ph type="title"/>
          </p:nvPr>
        </p:nvSpPr>
        <p:spPr>
          <a:xfrm>
            <a:off x="930884" y="312233"/>
            <a:ext cx="7671579" cy="639337"/>
          </a:xfrm>
        </p:spPr>
        <p:txBody>
          <a:bodyPr/>
          <a:lstStyle/>
          <a:p>
            <a:r>
              <a:rPr lang="en-US" sz="2400" dirty="0"/>
              <a:t>CDC Glide Path to National Target: Percentage of People with HCV infection Aware of Their Infection  </a:t>
            </a:r>
          </a:p>
        </p:txBody>
      </p:sp>
      <p:sp>
        <p:nvSpPr>
          <p:cNvPr id="30" name="Rectangle 29">
            <a:extLst>
              <a:ext uri="{FF2B5EF4-FFF2-40B4-BE49-F238E27FC236}">
                <a16:creationId xmlns:a16="http://schemas.microsoft.com/office/drawing/2014/main" id="{624C88C4-5DFB-495E-A75A-F1BE1577C7AD}"/>
              </a:ext>
            </a:extLst>
          </p:cNvPr>
          <p:cNvSpPr/>
          <p:nvPr/>
        </p:nvSpPr>
        <p:spPr>
          <a:xfrm>
            <a:off x="7506456" y="2427217"/>
            <a:ext cx="937846" cy="1445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CF06485-D159-443C-95DE-A53D29CC7E5C}"/>
              </a:ext>
            </a:extLst>
          </p:cNvPr>
          <p:cNvSpPr txBox="1"/>
          <p:nvPr/>
        </p:nvSpPr>
        <p:spPr>
          <a:xfrm>
            <a:off x="152062" y="4594784"/>
            <a:ext cx="5779397" cy="400110"/>
          </a:xfrm>
          <a:prstGeom prst="rect">
            <a:avLst/>
          </a:prstGeom>
          <a:noFill/>
        </p:spPr>
        <p:txBody>
          <a:bodyPr wrap="square" rtlCol="0">
            <a:spAutoFit/>
          </a:bodyPr>
          <a:lstStyle/>
          <a:p>
            <a:r>
              <a:rPr lang="en-US" sz="1000" b="1" dirty="0">
                <a:solidFill>
                  <a:srgbClr val="000000"/>
                </a:solidFill>
                <a:latin typeface="Calibri" panose="020F0502020204030204" pitchFamily="34" charset="0"/>
              </a:rPr>
              <a:t>Source: </a:t>
            </a:r>
            <a:r>
              <a:rPr lang="en-US" sz="1000" dirty="0">
                <a:solidFill>
                  <a:srgbClr val="000000"/>
                </a:solidFill>
                <a:latin typeface="Calibri" panose="020F0502020204030204" pitchFamily="34" charset="0"/>
              </a:rPr>
              <a:t>NHANES</a:t>
            </a:r>
          </a:p>
          <a:p>
            <a:r>
              <a:rPr lang="en-US" sz="1000" dirty="0">
                <a:solidFill>
                  <a:srgbClr val="000000"/>
                </a:solidFill>
                <a:latin typeface="Calibri" panose="020F0502020204030204" pitchFamily="34" charset="0"/>
              </a:rPr>
              <a:t>2013-2016 is the most recently published estimate; 2015-2018 projected to be available December 2019.</a:t>
            </a:r>
          </a:p>
        </p:txBody>
      </p:sp>
      <p:graphicFrame>
        <p:nvGraphicFramePr>
          <p:cNvPr id="8" name="Chart 7">
            <a:extLst>
              <a:ext uri="{FF2B5EF4-FFF2-40B4-BE49-F238E27FC236}">
                <a16:creationId xmlns:a16="http://schemas.microsoft.com/office/drawing/2014/main" id="{3AA74719-266B-4460-9984-AC5ECFDFBB38}"/>
              </a:ext>
            </a:extLst>
          </p:cNvPr>
          <p:cNvGraphicFramePr/>
          <p:nvPr>
            <p:extLst>
              <p:ext uri="{D42A27DB-BD31-4B8C-83A1-F6EECF244321}">
                <p14:modId xmlns:p14="http://schemas.microsoft.com/office/powerpoint/2010/main" val="3941810108"/>
              </p:ext>
            </p:extLst>
          </p:nvPr>
        </p:nvGraphicFramePr>
        <p:xfrm>
          <a:off x="1524000" y="1029660"/>
          <a:ext cx="6096000" cy="3574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992948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8A0D-A3B9-47C1-95A7-E95B7DEA0B07}"/>
              </a:ext>
            </a:extLst>
          </p:cNvPr>
          <p:cNvSpPr>
            <a:spLocks noGrp="1"/>
          </p:cNvSpPr>
          <p:nvPr>
            <p:ph type="title"/>
          </p:nvPr>
        </p:nvSpPr>
        <p:spPr>
          <a:xfrm>
            <a:off x="457200" y="205980"/>
            <a:ext cx="8058705" cy="647320"/>
          </a:xfrm>
        </p:spPr>
        <p:txBody>
          <a:bodyPr/>
          <a:lstStyle/>
          <a:p>
            <a:r>
              <a:rPr lang="en-US" sz="2400" dirty="0"/>
              <a:t>CDC Glide Path to National Target: Percentage of People with HCV infection Who Initiated HCV Treatment </a:t>
            </a:r>
            <a:endParaRPr lang="en-US" sz="2400" dirty="0">
              <a:solidFill>
                <a:srgbClr val="7030A0"/>
              </a:solidFill>
            </a:endParaRPr>
          </a:p>
        </p:txBody>
      </p:sp>
      <p:sp>
        <p:nvSpPr>
          <p:cNvPr id="36" name="TextBox 35">
            <a:extLst>
              <a:ext uri="{FF2B5EF4-FFF2-40B4-BE49-F238E27FC236}">
                <a16:creationId xmlns:a16="http://schemas.microsoft.com/office/drawing/2014/main" id="{6810329C-F293-4189-AA4B-4767BB17C1FC}"/>
              </a:ext>
            </a:extLst>
          </p:cNvPr>
          <p:cNvSpPr txBox="1"/>
          <p:nvPr/>
        </p:nvSpPr>
        <p:spPr>
          <a:xfrm>
            <a:off x="147552" y="4594825"/>
            <a:ext cx="8381114" cy="400110"/>
          </a:xfrm>
          <a:prstGeom prst="rect">
            <a:avLst/>
          </a:prstGeom>
          <a:noFill/>
        </p:spPr>
        <p:txBody>
          <a:bodyPr wrap="square" rtlCol="0">
            <a:spAutoFit/>
          </a:bodyPr>
          <a:lstStyle/>
          <a:p>
            <a:r>
              <a:rPr lang="en-US" sz="1000" b="1" dirty="0">
                <a:solidFill>
                  <a:srgbClr val="000000"/>
                </a:solidFill>
                <a:latin typeface="Calibri" panose="020F0502020204030204" pitchFamily="34" charset="0"/>
              </a:rPr>
              <a:t>Source: </a:t>
            </a:r>
            <a:r>
              <a:rPr lang="en-US" sz="1000" dirty="0">
                <a:solidFill>
                  <a:srgbClr val="000000"/>
                </a:solidFill>
                <a:latin typeface="Calibri" panose="020F0502020204030204" pitchFamily="34" charset="0"/>
              </a:rPr>
              <a:t>NHANES</a:t>
            </a:r>
          </a:p>
          <a:p>
            <a:r>
              <a:rPr lang="en-US" sz="1000" dirty="0">
                <a:solidFill>
                  <a:srgbClr val="000000"/>
                </a:solidFill>
                <a:latin typeface="Calibri" panose="020F0502020204030204" pitchFamily="34" charset="0"/>
              </a:rPr>
              <a:t>2013-2016 is the most recently published data; estimates presented are unpublished and based on small numbers.</a:t>
            </a:r>
          </a:p>
        </p:txBody>
      </p:sp>
      <p:graphicFrame>
        <p:nvGraphicFramePr>
          <p:cNvPr id="16" name="Chart 15">
            <a:extLst>
              <a:ext uri="{FF2B5EF4-FFF2-40B4-BE49-F238E27FC236}">
                <a16:creationId xmlns:a16="http://schemas.microsoft.com/office/drawing/2014/main" id="{A0EF5FE6-13C5-42E9-BB48-8A385E70D73A}"/>
              </a:ext>
            </a:extLst>
          </p:cNvPr>
          <p:cNvGraphicFramePr/>
          <p:nvPr>
            <p:extLst>
              <p:ext uri="{D42A27DB-BD31-4B8C-83A1-F6EECF244321}">
                <p14:modId xmlns:p14="http://schemas.microsoft.com/office/powerpoint/2010/main" val="3674705335"/>
              </p:ext>
            </p:extLst>
          </p:nvPr>
        </p:nvGraphicFramePr>
        <p:xfrm>
          <a:off x="1524000" y="1029660"/>
          <a:ext cx="6096000" cy="3574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861769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F609-7A59-43BA-B76E-925280910F3F}"/>
              </a:ext>
            </a:extLst>
          </p:cNvPr>
          <p:cNvSpPr>
            <a:spLocks noGrp="1"/>
          </p:cNvSpPr>
          <p:nvPr>
            <p:ph type="title"/>
          </p:nvPr>
        </p:nvSpPr>
        <p:spPr/>
        <p:txBody>
          <a:bodyPr/>
          <a:lstStyle/>
          <a:p>
            <a:r>
              <a:rPr lang="en-US" dirty="0"/>
              <a:t>Leveraging Data to Achieve Elimination Goals</a:t>
            </a:r>
          </a:p>
        </p:txBody>
      </p:sp>
      <p:sp>
        <p:nvSpPr>
          <p:cNvPr id="3" name="Text Placeholder 2">
            <a:extLst>
              <a:ext uri="{FF2B5EF4-FFF2-40B4-BE49-F238E27FC236}">
                <a16:creationId xmlns:a16="http://schemas.microsoft.com/office/drawing/2014/main" id="{F5775F73-FEFE-4249-A76A-5C400F0B9EA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617434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56" y="249565"/>
            <a:ext cx="8722895" cy="687915"/>
          </a:xfrm>
        </p:spPr>
        <p:txBody>
          <a:bodyPr/>
          <a:lstStyle/>
          <a:p>
            <a:pPr marL="0" indent="0" algn="ctr">
              <a:buNone/>
            </a:pPr>
            <a:r>
              <a:rPr lang="en-US" sz="2000" dirty="0"/>
              <a:t>No single data source is sufficient to capture hepatitis C-related burden and outcomes at national, state, and local levels for all populations of interest</a:t>
            </a:r>
          </a:p>
        </p:txBody>
      </p:sp>
      <p:pic>
        <p:nvPicPr>
          <p:cNvPr id="5" name="Picture 4"/>
          <p:cNvPicPr>
            <a:picLocks noChangeAspect="1"/>
          </p:cNvPicPr>
          <p:nvPr/>
        </p:nvPicPr>
        <p:blipFill rotWithShape="1">
          <a:blip r:embed="rId3"/>
          <a:srcRect l="177" t="5027" r="485" b="4662"/>
          <a:stretch/>
        </p:blipFill>
        <p:spPr>
          <a:xfrm>
            <a:off x="1347538" y="892452"/>
            <a:ext cx="6785810" cy="4078706"/>
          </a:xfrm>
          <a:prstGeom prst="rect">
            <a:avLst/>
          </a:prstGeom>
        </p:spPr>
      </p:pic>
      <p:sp>
        <p:nvSpPr>
          <p:cNvPr id="7" name="TextBox 6"/>
          <p:cNvSpPr txBox="1"/>
          <p:nvPr/>
        </p:nvSpPr>
        <p:spPr>
          <a:xfrm>
            <a:off x="1924539" y="1911199"/>
            <a:ext cx="1201611" cy="523220"/>
          </a:xfrm>
          <a:prstGeom prst="rect">
            <a:avLst/>
          </a:prstGeom>
          <a:noFill/>
        </p:spPr>
        <p:txBody>
          <a:bodyPr wrap="none" rtlCol="0">
            <a:spAutoFit/>
          </a:bodyPr>
          <a:lstStyle/>
          <a:p>
            <a:r>
              <a:rPr lang="en-US" sz="1400" b="1" dirty="0">
                <a:solidFill>
                  <a:srgbClr val="00788A"/>
                </a:solidFill>
                <a:latin typeface="Calibri" panose="020F0502020204030204" pitchFamily="34" charset="0"/>
              </a:rPr>
              <a:t>Commercially</a:t>
            </a:r>
          </a:p>
          <a:p>
            <a:pPr algn="ctr"/>
            <a:r>
              <a:rPr lang="en-US" sz="1400" b="1" dirty="0">
                <a:solidFill>
                  <a:srgbClr val="00788A"/>
                </a:solidFill>
                <a:latin typeface="Calibri" panose="020F0502020204030204" pitchFamily="34" charset="0"/>
              </a:rPr>
              <a:t> insured</a:t>
            </a:r>
          </a:p>
        </p:txBody>
      </p:sp>
      <p:sp>
        <p:nvSpPr>
          <p:cNvPr id="8" name="TextBox 7"/>
          <p:cNvSpPr txBox="1"/>
          <p:nvPr/>
        </p:nvSpPr>
        <p:spPr>
          <a:xfrm>
            <a:off x="2118328" y="3614437"/>
            <a:ext cx="886974" cy="307777"/>
          </a:xfrm>
          <a:prstGeom prst="rect">
            <a:avLst/>
          </a:prstGeom>
          <a:noFill/>
        </p:spPr>
        <p:txBody>
          <a:bodyPr wrap="none" rtlCol="0">
            <a:spAutoFit/>
          </a:bodyPr>
          <a:lstStyle/>
          <a:p>
            <a:r>
              <a:rPr lang="en-US" sz="1400" b="1" dirty="0">
                <a:solidFill>
                  <a:srgbClr val="00788A"/>
                </a:solidFill>
                <a:latin typeface="Calibri" panose="020F0502020204030204" pitchFamily="34" charset="0"/>
              </a:rPr>
              <a:t>Medicare</a:t>
            </a:r>
          </a:p>
        </p:txBody>
      </p:sp>
      <p:sp>
        <p:nvSpPr>
          <p:cNvPr id="9" name="TextBox 8"/>
          <p:cNvSpPr txBox="1"/>
          <p:nvPr/>
        </p:nvSpPr>
        <p:spPr>
          <a:xfrm>
            <a:off x="6632565" y="1954866"/>
            <a:ext cx="876137" cy="307777"/>
          </a:xfrm>
          <a:prstGeom prst="rect">
            <a:avLst/>
          </a:prstGeom>
          <a:noFill/>
        </p:spPr>
        <p:txBody>
          <a:bodyPr wrap="none" rtlCol="0">
            <a:spAutoFit/>
          </a:bodyPr>
          <a:lstStyle/>
          <a:p>
            <a:r>
              <a:rPr lang="en-US" sz="1400" b="1" dirty="0">
                <a:solidFill>
                  <a:srgbClr val="00788A"/>
                </a:solidFill>
                <a:latin typeface="Calibri" panose="020F0502020204030204" pitchFamily="34" charset="0"/>
              </a:rPr>
              <a:t>Medicaid</a:t>
            </a:r>
          </a:p>
        </p:txBody>
      </p:sp>
      <p:sp>
        <p:nvSpPr>
          <p:cNvPr id="10" name="TextBox 9"/>
          <p:cNvSpPr txBox="1"/>
          <p:nvPr/>
        </p:nvSpPr>
        <p:spPr>
          <a:xfrm>
            <a:off x="3775922" y="2018922"/>
            <a:ext cx="606256" cy="307777"/>
          </a:xfrm>
          <a:prstGeom prst="rect">
            <a:avLst/>
          </a:prstGeom>
          <a:noFill/>
        </p:spPr>
        <p:txBody>
          <a:bodyPr wrap="none" rtlCol="0">
            <a:spAutoFit/>
          </a:bodyPr>
          <a:lstStyle/>
          <a:p>
            <a:r>
              <a:rPr lang="en-US" sz="1400" b="1" dirty="0">
                <a:solidFill>
                  <a:srgbClr val="00788A"/>
                </a:solidFill>
                <a:latin typeface="Calibri" panose="020F0502020204030204" pitchFamily="34" charset="0"/>
              </a:rPr>
              <a:t>PWID</a:t>
            </a:r>
          </a:p>
        </p:txBody>
      </p:sp>
      <p:sp>
        <p:nvSpPr>
          <p:cNvPr id="11" name="TextBox 10"/>
          <p:cNvSpPr txBox="1"/>
          <p:nvPr/>
        </p:nvSpPr>
        <p:spPr>
          <a:xfrm>
            <a:off x="3550294" y="3615139"/>
            <a:ext cx="1111010" cy="307777"/>
          </a:xfrm>
          <a:prstGeom prst="rect">
            <a:avLst/>
          </a:prstGeom>
          <a:noFill/>
        </p:spPr>
        <p:txBody>
          <a:bodyPr wrap="none" rtlCol="0">
            <a:spAutoFit/>
          </a:bodyPr>
          <a:lstStyle/>
          <a:p>
            <a:r>
              <a:rPr lang="en-US" sz="1400" b="1" dirty="0">
                <a:solidFill>
                  <a:srgbClr val="00788A"/>
                </a:solidFill>
                <a:latin typeface="Calibri" panose="020F0502020204030204" pitchFamily="34" charset="0"/>
              </a:rPr>
              <a:t>Incarcerated</a:t>
            </a:r>
          </a:p>
        </p:txBody>
      </p:sp>
      <p:sp>
        <p:nvSpPr>
          <p:cNvPr id="12" name="TextBox 11"/>
          <p:cNvSpPr txBox="1"/>
          <p:nvPr/>
        </p:nvSpPr>
        <p:spPr>
          <a:xfrm>
            <a:off x="5027467" y="2018921"/>
            <a:ext cx="955326" cy="307777"/>
          </a:xfrm>
          <a:prstGeom prst="rect">
            <a:avLst/>
          </a:prstGeom>
          <a:noFill/>
        </p:spPr>
        <p:txBody>
          <a:bodyPr wrap="none" rtlCol="0">
            <a:spAutoFit/>
          </a:bodyPr>
          <a:lstStyle/>
          <a:p>
            <a:r>
              <a:rPr lang="en-US" sz="1400" b="1" dirty="0">
                <a:solidFill>
                  <a:srgbClr val="00788A"/>
                </a:solidFill>
                <a:latin typeface="Calibri" panose="020F0502020204030204" pitchFamily="34" charset="0"/>
              </a:rPr>
              <a:t>Uninsured</a:t>
            </a:r>
          </a:p>
        </p:txBody>
      </p:sp>
      <p:sp>
        <p:nvSpPr>
          <p:cNvPr id="13" name="TextBox 12"/>
          <p:cNvSpPr txBox="1"/>
          <p:nvPr/>
        </p:nvSpPr>
        <p:spPr>
          <a:xfrm>
            <a:off x="5281810" y="3614437"/>
            <a:ext cx="575029" cy="307777"/>
          </a:xfrm>
          <a:prstGeom prst="rect">
            <a:avLst/>
          </a:prstGeom>
          <a:noFill/>
        </p:spPr>
        <p:txBody>
          <a:bodyPr wrap="none" rtlCol="0">
            <a:spAutoFit/>
          </a:bodyPr>
          <a:lstStyle/>
          <a:p>
            <a:r>
              <a:rPr lang="en-US" sz="1400" b="1" dirty="0">
                <a:solidFill>
                  <a:srgbClr val="00788A"/>
                </a:solidFill>
                <a:latin typeface="Calibri" panose="020F0502020204030204" pitchFamily="34" charset="0"/>
              </a:rPr>
              <a:t>Rural</a:t>
            </a:r>
          </a:p>
        </p:txBody>
      </p:sp>
      <p:sp>
        <p:nvSpPr>
          <p:cNvPr id="14" name="TextBox 13"/>
          <p:cNvSpPr txBox="1"/>
          <p:nvPr/>
        </p:nvSpPr>
        <p:spPr>
          <a:xfrm>
            <a:off x="6477345" y="3614437"/>
            <a:ext cx="1034386" cy="307777"/>
          </a:xfrm>
          <a:prstGeom prst="rect">
            <a:avLst/>
          </a:prstGeom>
          <a:noFill/>
        </p:spPr>
        <p:txBody>
          <a:bodyPr wrap="none" rtlCol="0">
            <a:spAutoFit/>
          </a:bodyPr>
          <a:lstStyle/>
          <a:p>
            <a:r>
              <a:rPr lang="en-US" sz="1400" b="1" dirty="0">
                <a:solidFill>
                  <a:srgbClr val="00788A"/>
                </a:solidFill>
                <a:latin typeface="Calibri" panose="020F0502020204030204" pitchFamily="34" charset="0"/>
              </a:rPr>
              <a:t>Co-infected</a:t>
            </a:r>
          </a:p>
        </p:txBody>
      </p:sp>
    </p:spTree>
    <p:extLst>
      <p:ext uri="{BB962C8B-B14F-4D97-AF65-F5344CB8AC3E}">
        <p14:creationId xmlns:p14="http://schemas.microsoft.com/office/powerpoint/2010/main" val="42828234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1"/>
            <a:ext cx="8229600" cy="534684"/>
          </a:xfrm>
        </p:spPr>
        <p:txBody>
          <a:bodyPr/>
          <a:lstStyle/>
          <a:p>
            <a:r>
              <a:rPr lang="en-US" sz="2000" dirty="0"/>
              <a:t>A Sample Hepatitis C Diagnosis and Treatment Cascade Components</a:t>
            </a:r>
          </a:p>
        </p:txBody>
      </p:sp>
      <p:graphicFrame>
        <p:nvGraphicFramePr>
          <p:cNvPr id="4" name="Chart 3"/>
          <p:cNvGraphicFramePr>
            <a:graphicFrameLocks/>
          </p:cNvGraphicFramePr>
          <p:nvPr>
            <p:extLst/>
          </p:nvPr>
        </p:nvGraphicFramePr>
        <p:xfrm>
          <a:off x="580232" y="901700"/>
          <a:ext cx="7983538" cy="35433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80231" y="4480191"/>
            <a:ext cx="7983537" cy="323165"/>
          </a:xfrm>
          <a:prstGeom prst="rect">
            <a:avLst/>
          </a:prstGeom>
          <a:noFill/>
          <a:ln w="12700">
            <a:solidFill>
              <a:schemeClr val="accent2"/>
            </a:solidFill>
          </a:ln>
        </p:spPr>
        <p:txBody>
          <a:bodyPr wrap="square" rtlCol="0">
            <a:spAutoFit/>
          </a:bodyPr>
          <a:lstStyle/>
          <a:p>
            <a:r>
              <a:rPr lang="en-US" sz="1500" dirty="0">
                <a:solidFill>
                  <a:srgbClr val="000000"/>
                </a:solidFill>
                <a:latin typeface="Calibri" panose="020F0502020204030204" pitchFamily="34" charset="0"/>
              </a:rPr>
              <a:t>CPT Code        Test Result     CPT Code    Test Result      CPT/ICD        Rx filled       CPT Code      Test Result</a:t>
            </a:r>
          </a:p>
        </p:txBody>
      </p:sp>
      <p:sp>
        <p:nvSpPr>
          <p:cNvPr id="3" name="TextBox 2"/>
          <p:cNvSpPr txBox="1"/>
          <p:nvPr/>
        </p:nvSpPr>
        <p:spPr>
          <a:xfrm>
            <a:off x="3246699" y="1058269"/>
            <a:ext cx="5607935" cy="1477328"/>
          </a:xfrm>
          <a:prstGeom prst="rect">
            <a:avLst/>
          </a:prstGeom>
          <a:noFill/>
        </p:spPr>
        <p:txBody>
          <a:bodyPr wrap="square" rtlCol="0">
            <a:spAutoFit/>
          </a:bodyPr>
          <a:lstStyle/>
          <a:p>
            <a:r>
              <a:rPr lang="en-US" b="1" u="sng" dirty="0">
                <a:solidFill>
                  <a:srgbClr val="000000"/>
                </a:solidFill>
                <a:latin typeface="Calibri" panose="020F0502020204030204" pitchFamily="34" charset="0"/>
              </a:rPr>
              <a:t>HCV Health Services Research</a:t>
            </a:r>
          </a:p>
          <a:p>
            <a:pPr marL="214313" indent="-214313">
              <a:buFont typeface="Arial" panose="020B0604020202020204" pitchFamily="34" charset="0"/>
              <a:buChar char="•"/>
            </a:pPr>
            <a:r>
              <a:rPr lang="en-US" dirty="0">
                <a:solidFill>
                  <a:srgbClr val="000000"/>
                </a:solidFill>
                <a:latin typeface="Calibri" panose="020F0502020204030204" pitchFamily="34" charset="0"/>
              </a:rPr>
              <a:t>Claims Data --- CPT Codes (Procedure Codes)</a:t>
            </a:r>
          </a:p>
          <a:p>
            <a:pPr marL="214313" indent="-214313">
              <a:buFont typeface="Arial" panose="020B0604020202020204" pitchFamily="34" charset="0"/>
              <a:buChar char="•"/>
            </a:pPr>
            <a:r>
              <a:rPr lang="en-US" dirty="0">
                <a:solidFill>
                  <a:srgbClr val="000000"/>
                </a:solidFill>
                <a:latin typeface="Calibri" panose="020F0502020204030204" pitchFamily="34" charset="0"/>
              </a:rPr>
              <a:t>Laboratory Test Results (LabCorp &amp; Quest Results)</a:t>
            </a:r>
          </a:p>
          <a:p>
            <a:pPr marL="214313" indent="-214313">
              <a:buFont typeface="Arial" panose="020B0604020202020204" pitchFamily="34" charset="0"/>
              <a:buChar char="•"/>
            </a:pPr>
            <a:r>
              <a:rPr lang="en-US" dirty="0">
                <a:solidFill>
                  <a:srgbClr val="000000"/>
                </a:solidFill>
                <a:latin typeface="Calibri" panose="020F0502020204030204" pitchFamily="34" charset="0"/>
              </a:rPr>
              <a:t>Claims Data --- ICD Codes (Diagnosis Codes for Billing)</a:t>
            </a:r>
          </a:p>
          <a:p>
            <a:pPr marL="214313" indent="-214313">
              <a:buFont typeface="Arial" panose="020B0604020202020204" pitchFamily="34" charset="0"/>
              <a:buChar char="•"/>
            </a:pPr>
            <a:r>
              <a:rPr lang="en-US" dirty="0">
                <a:solidFill>
                  <a:srgbClr val="000000"/>
                </a:solidFill>
                <a:latin typeface="Calibri" panose="020F0502020204030204" pitchFamily="34" charset="0"/>
              </a:rPr>
              <a:t>Pharmacy RX Data (IMS / IQVIA)</a:t>
            </a:r>
          </a:p>
        </p:txBody>
      </p:sp>
    </p:spTree>
    <p:extLst>
      <p:ext uri="{BB962C8B-B14F-4D97-AF65-F5344CB8AC3E}">
        <p14:creationId xmlns:p14="http://schemas.microsoft.com/office/powerpoint/2010/main" val="16503484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state of hepatitis C diagnosis, linkage to care, and treatment, NHANES, United States, 2013</a:t>
            </a:r>
          </a:p>
        </p:txBody>
      </p:sp>
      <p:sp>
        <p:nvSpPr>
          <p:cNvPr id="3" name="Content Placeholder 2"/>
          <p:cNvSpPr>
            <a:spLocks noGrp="1"/>
          </p:cNvSpPr>
          <p:nvPr>
            <p:ph idx="1"/>
          </p:nvPr>
        </p:nvSpPr>
        <p:spPr/>
        <p:txBody>
          <a:bodyPr/>
          <a:lstStyle/>
          <a:p>
            <a:r>
              <a:rPr lang="en-US" dirty="0"/>
              <a:t>2.4 million living with hepatitis C</a:t>
            </a:r>
            <a:r>
              <a:rPr lang="en-US" baseline="30000" dirty="0"/>
              <a:t>1</a:t>
            </a:r>
            <a:endParaRPr lang="en-US" dirty="0"/>
          </a:p>
          <a:p>
            <a:r>
              <a:rPr lang="en-US" dirty="0"/>
              <a:t>58.7% aware of infection</a:t>
            </a:r>
            <a:r>
              <a:rPr lang="en-US" baseline="30000" dirty="0"/>
              <a:t>2</a:t>
            </a:r>
            <a:endParaRPr lang="en-US" dirty="0"/>
          </a:p>
          <a:p>
            <a:r>
              <a:rPr lang="en-US" dirty="0"/>
              <a:t>21% linked to care</a:t>
            </a:r>
            <a:r>
              <a:rPr lang="en-US" baseline="30000" dirty="0"/>
              <a:t>3</a:t>
            </a:r>
            <a:endParaRPr lang="en-US" dirty="0"/>
          </a:p>
          <a:p>
            <a:r>
              <a:rPr lang="en-US" dirty="0"/>
              <a:t>&lt;10% are treated</a:t>
            </a:r>
            <a:r>
              <a:rPr lang="en-US" baseline="30000" dirty="0"/>
              <a:t>3</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653104645"/>
              </p:ext>
            </p:extLst>
          </p:nvPr>
        </p:nvGraphicFramePr>
        <p:xfrm>
          <a:off x="4336869" y="1200151"/>
          <a:ext cx="4807131"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24786" y="4556099"/>
            <a:ext cx="8162014" cy="276999"/>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1</a:t>
            </a:r>
            <a:r>
              <a:rPr lang="en-US" sz="1200" dirty="0">
                <a:solidFill>
                  <a:srgbClr val="000000"/>
                </a:solidFill>
                <a:latin typeface="Calibri" panose="020F0502020204030204" pitchFamily="34" charset="0"/>
              </a:rPr>
              <a:t>Hofmeister MG et al.Hepatology.2019; </a:t>
            </a:r>
            <a:r>
              <a:rPr lang="en-US" sz="1200" baseline="30000" dirty="0">
                <a:solidFill>
                  <a:srgbClr val="000000"/>
                </a:solidFill>
                <a:latin typeface="Calibri" panose="020F0502020204030204" pitchFamily="34" charset="0"/>
              </a:rPr>
              <a:t>2</a:t>
            </a:r>
            <a:r>
              <a:rPr lang="en-US" sz="1200" dirty="0">
                <a:solidFill>
                  <a:srgbClr val="000000"/>
                </a:solidFill>
                <a:latin typeface="Calibri" panose="020F0502020204030204" pitchFamily="34" charset="0"/>
              </a:rPr>
              <a:t>NHANES 2013-2016 published estimate; </a:t>
            </a:r>
            <a:r>
              <a:rPr lang="en-US" sz="1200" baseline="30000" dirty="0">
                <a:solidFill>
                  <a:srgbClr val="000000"/>
                </a:solidFill>
                <a:latin typeface="Calibri" panose="020F0502020204030204" pitchFamily="34" charset="0"/>
              </a:rPr>
              <a:t>3</a:t>
            </a:r>
            <a:r>
              <a:rPr lang="en-US" sz="1200" dirty="0">
                <a:solidFill>
                  <a:srgbClr val="000000"/>
                </a:solidFill>
                <a:latin typeface="Calibri" panose="020F0502020204030204" pitchFamily="34" charset="0"/>
              </a:rPr>
              <a:t>Holmberg SD et </a:t>
            </a:r>
            <a:r>
              <a:rPr lang="en-US" sz="1200" dirty="0" err="1">
                <a:solidFill>
                  <a:srgbClr val="000000"/>
                </a:solidFill>
                <a:latin typeface="Calibri" panose="020F0502020204030204" pitchFamily="34" charset="0"/>
              </a:rPr>
              <a:t>al.N</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Engl</a:t>
            </a:r>
            <a:r>
              <a:rPr lang="en-US" sz="1200" dirty="0">
                <a:solidFill>
                  <a:srgbClr val="000000"/>
                </a:solidFill>
                <a:latin typeface="Calibri" panose="020F0502020204030204" pitchFamily="34" charset="0"/>
              </a:rPr>
              <a:t> J Med.2013 </a:t>
            </a:r>
          </a:p>
        </p:txBody>
      </p:sp>
    </p:spTree>
    <p:extLst>
      <p:ext uri="{BB962C8B-B14F-4D97-AF65-F5344CB8AC3E}">
        <p14:creationId xmlns:p14="http://schemas.microsoft.com/office/powerpoint/2010/main" val="20331886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0E03-1E52-430C-8246-4329010DFA3D}"/>
              </a:ext>
            </a:extLst>
          </p:cNvPr>
          <p:cNvSpPr>
            <a:spLocks noGrp="1"/>
          </p:cNvSpPr>
          <p:nvPr>
            <p:ph type="title"/>
          </p:nvPr>
        </p:nvSpPr>
        <p:spPr>
          <a:xfrm>
            <a:off x="457200" y="205979"/>
            <a:ext cx="8229600" cy="672135"/>
          </a:xfrm>
        </p:spPr>
        <p:txBody>
          <a:bodyPr/>
          <a:lstStyle/>
          <a:p>
            <a:r>
              <a:rPr lang="en-US" sz="3200" dirty="0"/>
              <a:t>Agenda for Call</a:t>
            </a:r>
          </a:p>
        </p:txBody>
      </p:sp>
      <p:sp>
        <p:nvSpPr>
          <p:cNvPr id="3" name="Text Placeholder 2">
            <a:extLst>
              <a:ext uri="{FF2B5EF4-FFF2-40B4-BE49-F238E27FC236}">
                <a16:creationId xmlns:a16="http://schemas.microsoft.com/office/drawing/2014/main" id="{D0FC1D6D-9227-4699-8E4D-08F4D47DFD5C}"/>
              </a:ext>
            </a:extLst>
          </p:cNvPr>
          <p:cNvSpPr>
            <a:spLocks noGrp="1"/>
          </p:cNvSpPr>
          <p:nvPr>
            <p:ph type="body" sz="quarter" idx="10"/>
          </p:nvPr>
        </p:nvSpPr>
        <p:spPr/>
        <p:txBody>
          <a:bodyPr/>
          <a:lstStyle/>
          <a:p>
            <a:r>
              <a:rPr lang="en-US" dirty="0"/>
              <a:t>Introductions</a:t>
            </a:r>
          </a:p>
          <a:p>
            <a:r>
              <a:rPr lang="en-US" dirty="0"/>
              <a:t>Hepatitis C Virus (HCV)—Background and Use Case Context</a:t>
            </a:r>
          </a:p>
          <a:p>
            <a:r>
              <a:rPr lang="en-US" dirty="0"/>
              <a:t>HCV Use Case—Vision and Goals</a:t>
            </a:r>
          </a:p>
          <a:p>
            <a:r>
              <a:rPr lang="en-US" dirty="0"/>
              <a:t>Prioritizing HCV Use Case Scope</a:t>
            </a:r>
          </a:p>
          <a:p>
            <a:r>
              <a:rPr lang="en-US" dirty="0"/>
              <a:t>Next Steps</a:t>
            </a:r>
          </a:p>
        </p:txBody>
      </p:sp>
    </p:spTree>
    <p:extLst>
      <p:ext uri="{BB962C8B-B14F-4D97-AF65-F5344CB8AC3E}">
        <p14:creationId xmlns:p14="http://schemas.microsoft.com/office/powerpoint/2010/main" val="10094672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73D6-5A75-4394-B20F-DE488F6E32B0}"/>
              </a:ext>
            </a:extLst>
          </p:cNvPr>
          <p:cNvSpPr>
            <a:spLocks noGrp="1"/>
          </p:cNvSpPr>
          <p:nvPr>
            <p:ph type="title"/>
          </p:nvPr>
        </p:nvSpPr>
        <p:spPr/>
        <p:txBody>
          <a:bodyPr/>
          <a:lstStyle/>
          <a:p>
            <a:r>
              <a:rPr lang="en-US" dirty="0"/>
              <a:t>Limitations to NHANES and NNDSS</a:t>
            </a:r>
          </a:p>
        </p:txBody>
      </p:sp>
      <p:sp>
        <p:nvSpPr>
          <p:cNvPr id="3" name="Text Placeholder 2">
            <a:extLst>
              <a:ext uri="{FF2B5EF4-FFF2-40B4-BE49-F238E27FC236}">
                <a16:creationId xmlns:a16="http://schemas.microsoft.com/office/drawing/2014/main" id="{5AD9BC08-D543-4B4C-94EF-83DBAEE5BB4D}"/>
              </a:ext>
            </a:extLst>
          </p:cNvPr>
          <p:cNvSpPr>
            <a:spLocks noGrp="1"/>
          </p:cNvSpPr>
          <p:nvPr>
            <p:ph type="body" sz="quarter" idx="10"/>
          </p:nvPr>
        </p:nvSpPr>
        <p:spPr/>
        <p:txBody>
          <a:bodyPr/>
          <a:lstStyle/>
          <a:p>
            <a:r>
              <a:rPr lang="en-US" dirty="0"/>
              <a:t>NHANES</a:t>
            </a:r>
          </a:p>
          <a:p>
            <a:pPr lvl="1"/>
            <a:r>
              <a:rPr lang="en-US" dirty="0"/>
              <a:t>Non-household populations excluded (homeless, incarcerated, </a:t>
            </a:r>
            <a:r>
              <a:rPr lang="en-US" dirty="0" err="1"/>
              <a:t>etc</a:t>
            </a:r>
            <a:r>
              <a:rPr lang="en-US" dirty="0"/>
              <a:t>)</a:t>
            </a:r>
          </a:p>
          <a:p>
            <a:pPr lvl="1"/>
            <a:r>
              <a:rPr lang="en-US" dirty="0"/>
              <a:t>Survey changes over time</a:t>
            </a:r>
          </a:p>
          <a:p>
            <a:pPr lvl="1"/>
            <a:r>
              <a:rPr lang="en-US" dirty="0"/>
              <a:t>Self reported variables</a:t>
            </a:r>
          </a:p>
          <a:p>
            <a:pPr lvl="1"/>
            <a:r>
              <a:rPr lang="en-US" dirty="0">
                <a:solidFill>
                  <a:srgbClr val="5F5F5F"/>
                </a:solidFill>
              </a:rPr>
              <a:t>Only useful at national level</a:t>
            </a:r>
          </a:p>
          <a:p>
            <a:r>
              <a:rPr lang="en-US" dirty="0"/>
              <a:t>NNDSS</a:t>
            </a:r>
          </a:p>
          <a:p>
            <a:pPr lvl="1"/>
            <a:r>
              <a:rPr lang="en-US" dirty="0"/>
              <a:t>Administratively cumbersome, manual reporting processes</a:t>
            </a:r>
            <a:r>
              <a:rPr lang="en-US" b="1" dirty="0"/>
              <a:t> +</a:t>
            </a:r>
          </a:p>
          <a:p>
            <a:pPr lvl="1"/>
            <a:r>
              <a:rPr lang="en-US" dirty="0"/>
              <a:t>Variable reporting requirements across jurisdictions </a:t>
            </a:r>
            <a:r>
              <a:rPr lang="en-US" b="1" dirty="0"/>
              <a:t>= </a:t>
            </a:r>
          </a:p>
          <a:p>
            <a:pPr lvl="1"/>
            <a:r>
              <a:rPr lang="en-US" dirty="0"/>
              <a:t>Data = incomplete, inconsistent, not timely </a:t>
            </a:r>
          </a:p>
          <a:p>
            <a:pPr marL="457200" lvl="1" indent="0">
              <a:buNone/>
            </a:pPr>
            <a:endParaRPr lang="en-US" dirty="0"/>
          </a:p>
        </p:txBody>
      </p:sp>
    </p:spTree>
    <p:extLst>
      <p:ext uri="{BB962C8B-B14F-4D97-AF65-F5344CB8AC3E}">
        <p14:creationId xmlns:p14="http://schemas.microsoft.com/office/powerpoint/2010/main" val="201078476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21D0-3C3F-4A8F-877A-ACF360D3E412}"/>
              </a:ext>
            </a:extLst>
          </p:cNvPr>
          <p:cNvSpPr>
            <a:spLocks noGrp="1"/>
          </p:cNvSpPr>
          <p:nvPr>
            <p:ph type="title"/>
          </p:nvPr>
        </p:nvSpPr>
        <p:spPr/>
        <p:txBody>
          <a:bodyPr/>
          <a:lstStyle/>
          <a:p>
            <a:r>
              <a:rPr lang="en-US" sz="2600" dirty="0"/>
              <a:t>Use of Electronic Health Record Data for Monitoring Progress Toward Hepatitis C Elimination Goals</a:t>
            </a:r>
          </a:p>
        </p:txBody>
      </p:sp>
      <p:sp>
        <p:nvSpPr>
          <p:cNvPr id="3" name="Text Placeholder 2">
            <a:extLst>
              <a:ext uri="{FF2B5EF4-FFF2-40B4-BE49-F238E27FC236}">
                <a16:creationId xmlns:a16="http://schemas.microsoft.com/office/drawing/2014/main" id="{6B205256-D988-4E29-BFB3-C997369F822C}"/>
              </a:ext>
            </a:extLst>
          </p:cNvPr>
          <p:cNvSpPr>
            <a:spLocks noGrp="1"/>
          </p:cNvSpPr>
          <p:nvPr>
            <p:ph type="body" sz="quarter" idx="10"/>
          </p:nvPr>
        </p:nvSpPr>
        <p:spPr/>
        <p:txBody>
          <a:bodyPr/>
          <a:lstStyle/>
          <a:p>
            <a:r>
              <a:rPr lang="en-US" sz="2000" dirty="0"/>
              <a:t>Pros</a:t>
            </a:r>
          </a:p>
          <a:p>
            <a:pPr lvl="1"/>
            <a:r>
              <a:rPr lang="en-US" sz="1800" dirty="0"/>
              <a:t>Longitudinal analysis</a:t>
            </a:r>
          </a:p>
          <a:p>
            <a:pPr lvl="1"/>
            <a:r>
              <a:rPr lang="en-US" sz="1800" dirty="0"/>
              <a:t>Laboratory results to confirm diagnosis</a:t>
            </a:r>
          </a:p>
          <a:p>
            <a:pPr lvl="1"/>
            <a:r>
              <a:rPr lang="en-US" sz="1800" dirty="0">
                <a:solidFill>
                  <a:srgbClr val="5F5F5F"/>
                </a:solidFill>
              </a:rPr>
              <a:t>Treatment information to confirm treatment prescribed</a:t>
            </a:r>
          </a:p>
          <a:p>
            <a:pPr lvl="1"/>
            <a:r>
              <a:rPr lang="en-US" sz="1800" dirty="0">
                <a:solidFill>
                  <a:srgbClr val="5F5F5F"/>
                </a:solidFill>
              </a:rPr>
              <a:t>Data captured as part of general workflow processes</a:t>
            </a:r>
          </a:p>
          <a:p>
            <a:pPr lvl="1"/>
            <a:r>
              <a:rPr lang="en-US" sz="1800" dirty="0">
                <a:solidFill>
                  <a:srgbClr val="5F5F5F"/>
                </a:solidFill>
              </a:rPr>
              <a:t>Emerging standards for representation and exchange</a:t>
            </a:r>
          </a:p>
          <a:p>
            <a:r>
              <a:rPr lang="en-US" sz="2000" dirty="0"/>
              <a:t>Cons</a:t>
            </a:r>
          </a:p>
          <a:p>
            <a:pPr lvl="1"/>
            <a:r>
              <a:rPr lang="en-US" sz="1800" dirty="0"/>
              <a:t>Missing/incomplete data</a:t>
            </a:r>
          </a:p>
          <a:p>
            <a:pPr lvl="1"/>
            <a:r>
              <a:rPr lang="en-US" sz="1800" dirty="0"/>
              <a:t>Data cleaning</a:t>
            </a:r>
          </a:p>
          <a:p>
            <a:pPr lvl="1"/>
            <a:r>
              <a:rPr lang="en-US" sz="1800" dirty="0"/>
              <a:t>Only captures patients receiving care</a:t>
            </a:r>
          </a:p>
          <a:p>
            <a:pPr lvl="1"/>
            <a:r>
              <a:rPr lang="en-US" sz="1800" dirty="0"/>
              <a:t>Interoperability across health systems</a:t>
            </a:r>
          </a:p>
        </p:txBody>
      </p:sp>
    </p:spTree>
    <p:extLst>
      <p:ext uri="{BB962C8B-B14F-4D97-AF65-F5344CB8AC3E}">
        <p14:creationId xmlns:p14="http://schemas.microsoft.com/office/powerpoint/2010/main" val="15910143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8448261" cy="857250"/>
          </a:xfrm>
        </p:spPr>
        <p:txBody>
          <a:bodyPr/>
          <a:lstStyle/>
          <a:p>
            <a:r>
              <a:rPr lang="en-US" dirty="0"/>
              <a:t>Example Hepatitis C Care Cascade from EHR data for research and public health, Grady Health System, 2016</a:t>
            </a:r>
          </a:p>
        </p:txBody>
      </p:sp>
      <p:sp>
        <p:nvSpPr>
          <p:cNvPr id="3" name="Content Placeholder 2"/>
          <p:cNvSpPr>
            <a:spLocks noGrp="1"/>
          </p:cNvSpPr>
          <p:nvPr>
            <p:ph idx="1"/>
          </p:nvPr>
        </p:nvSpPr>
        <p:spPr/>
        <p:txBody>
          <a:bodyPr/>
          <a:lstStyle/>
          <a:p>
            <a:r>
              <a:rPr lang="en-US" dirty="0"/>
              <a:t>72 745 persons received HCV testing</a:t>
            </a:r>
          </a:p>
          <a:p>
            <a:r>
              <a:rPr lang="en-US" dirty="0"/>
              <a:t>4224 HCV RNA +</a:t>
            </a:r>
          </a:p>
          <a:p>
            <a:r>
              <a:rPr lang="en-US" dirty="0"/>
              <a:t>909 Treated</a:t>
            </a:r>
          </a:p>
        </p:txBody>
      </p:sp>
      <p:sp>
        <p:nvSpPr>
          <p:cNvPr id="6" name="TextBox 5"/>
          <p:cNvSpPr txBox="1"/>
          <p:nvPr/>
        </p:nvSpPr>
        <p:spPr>
          <a:xfrm>
            <a:off x="4412974" y="1439186"/>
            <a:ext cx="2321781" cy="369332"/>
          </a:xfrm>
          <a:prstGeom prst="rect">
            <a:avLst/>
          </a:prstGeom>
          <a:noFill/>
        </p:spPr>
        <p:txBody>
          <a:bodyPr wrap="square" rtlCol="0">
            <a:spAutoFit/>
          </a:bodyPr>
          <a:lstStyle/>
          <a:p>
            <a:r>
              <a:rPr lang="en-US" dirty="0">
                <a:solidFill>
                  <a:srgbClr val="000000"/>
                </a:solidFill>
                <a:latin typeface="Calibri" panose="020F0502020204030204" pitchFamily="34" charset="0"/>
              </a:rPr>
              <a:t>72,745 </a:t>
            </a:r>
          </a:p>
        </p:txBody>
      </p:sp>
      <p:sp>
        <p:nvSpPr>
          <p:cNvPr id="7" name="TextBox 6"/>
          <p:cNvSpPr txBox="1"/>
          <p:nvPr/>
        </p:nvSpPr>
        <p:spPr>
          <a:xfrm>
            <a:off x="5964803" y="2506353"/>
            <a:ext cx="2321781" cy="369332"/>
          </a:xfrm>
          <a:prstGeom prst="rect">
            <a:avLst/>
          </a:prstGeom>
          <a:noFill/>
        </p:spPr>
        <p:txBody>
          <a:bodyPr wrap="square" rtlCol="0">
            <a:spAutoFit/>
          </a:bodyPr>
          <a:lstStyle/>
          <a:p>
            <a:r>
              <a:rPr lang="en-US" dirty="0">
                <a:solidFill>
                  <a:srgbClr val="000000"/>
                </a:solidFill>
                <a:latin typeface="Calibri" panose="020F0502020204030204" pitchFamily="34" charset="0"/>
              </a:rPr>
              <a:t>4224 (5.8%) </a:t>
            </a:r>
          </a:p>
        </p:txBody>
      </p:sp>
      <p:sp>
        <p:nvSpPr>
          <p:cNvPr id="8" name="TextBox 7"/>
          <p:cNvSpPr txBox="1"/>
          <p:nvPr/>
        </p:nvSpPr>
        <p:spPr>
          <a:xfrm>
            <a:off x="7373509" y="3232211"/>
            <a:ext cx="2321781" cy="369332"/>
          </a:xfrm>
          <a:prstGeom prst="rect">
            <a:avLst/>
          </a:prstGeom>
          <a:noFill/>
        </p:spPr>
        <p:txBody>
          <a:bodyPr wrap="square" rtlCol="0">
            <a:spAutoFit/>
          </a:bodyPr>
          <a:lstStyle/>
          <a:p>
            <a:r>
              <a:rPr lang="en-US" dirty="0">
                <a:solidFill>
                  <a:srgbClr val="000000"/>
                </a:solidFill>
                <a:latin typeface="Calibri" panose="020F0502020204030204" pitchFamily="34" charset="0"/>
              </a:rPr>
              <a:t>909 (22%) </a:t>
            </a:r>
          </a:p>
        </p:txBody>
      </p:sp>
      <p:sp>
        <p:nvSpPr>
          <p:cNvPr id="9" name="TextBox 8"/>
          <p:cNvSpPr txBox="1"/>
          <p:nvPr/>
        </p:nvSpPr>
        <p:spPr>
          <a:xfrm>
            <a:off x="577174" y="4529470"/>
            <a:ext cx="8162014" cy="276999"/>
          </a:xfrm>
          <a:prstGeom prst="rect">
            <a:avLst/>
          </a:prstGeom>
          <a:noFill/>
        </p:spPr>
        <p:txBody>
          <a:bodyPr wrap="square" rtlCol="0">
            <a:spAutoFit/>
          </a:bodyPr>
          <a:lstStyle/>
          <a:p>
            <a:r>
              <a:rPr lang="en-US" sz="1200" dirty="0">
                <a:solidFill>
                  <a:srgbClr val="000000"/>
                </a:solidFill>
                <a:latin typeface="Calibri" panose="020F0502020204030204" pitchFamily="34" charset="0"/>
              </a:rPr>
              <a:t>Miller LM et </a:t>
            </a:r>
            <a:r>
              <a:rPr lang="en-US" sz="1200" dirty="0" err="1">
                <a:solidFill>
                  <a:srgbClr val="000000"/>
                </a:solidFill>
                <a:latin typeface="Calibri" panose="020F0502020204030204" pitchFamily="34" charset="0"/>
              </a:rPr>
              <a:t>al.J</a:t>
            </a:r>
            <a:r>
              <a:rPr lang="en-US" sz="1200" dirty="0">
                <a:solidFill>
                  <a:srgbClr val="000000"/>
                </a:solidFill>
                <a:latin typeface="Calibri" panose="020F0502020204030204" pitchFamily="34" charset="0"/>
              </a:rPr>
              <a:t> Viral Hepatitis.2019 </a:t>
            </a:r>
          </a:p>
        </p:txBody>
      </p:sp>
      <p:graphicFrame>
        <p:nvGraphicFramePr>
          <p:cNvPr id="10" name="Chart 9">
            <a:extLst>
              <a:ext uri="{FF2B5EF4-FFF2-40B4-BE49-F238E27FC236}">
                <a16:creationId xmlns:a16="http://schemas.microsoft.com/office/drawing/2014/main" id="{78B11E0C-EC31-4B59-9BB4-CAC5D42C0A5A}"/>
              </a:ext>
            </a:extLst>
          </p:cNvPr>
          <p:cNvGraphicFramePr>
            <a:graphicFrameLocks/>
          </p:cNvGraphicFramePr>
          <p:nvPr>
            <p:extLst>
              <p:ext uri="{D42A27DB-BD31-4B8C-83A1-F6EECF244321}">
                <p14:modId xmlns:p14="http://schemas.microsoft.com/office/powerpoint/2010/main" val="1879745726"/>
              </p:ext>
            </p:extLst>
          </p:nvPr>
        </p:nvGraphicFramePr>
        <p:xfrm>
          <a:off x="3719513" y="1335621"/>
          <a:ext cx="5019675"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841672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95D8A-DEF2-49E7-B8D6-309B298E772A}"/>
              </a:ext>
            </a:extLst>
          </p:cNvPr>
          <p:cNvSpPr>
            <a:spLocks noGrp="1"/>
          </p:cNvSpPr>
          <p:nvPr>
            <p:ph type="title"/>
          </p:nvPr>
        </p:nvSpPr>
        <p:spPr/>
        <p:txBody>
          <a:bodyPr/>
          <a:lstStyle/>
          <a:p>
            <a:r>
              <a:rPr lang="en-US" dirty="0"/>
              <a:t>Example Hepatitis C Care Cascade from EHR data for research and public health, OCHIN, 2019</a:t>
            </a:r>
          </a:p>
        </p:txBody>
      </p:sp>
      <p:pic>
        <p:nvPicPr>
          <p:cNvPr id="4" name="Picture 3">
            <a:extLst>
              <a:ext uri="{FF2B5EF4-FFF2-40B4-BE49-F238E27FC236}">
                <a16:creationId xmlns:a16="http://schemas.microsoft.com/office/drawing/2014/main" id="{E04C0E68-A507-4DC5-A5BF-1EEA87418C16}"/>
              </a:ext>
            </a:extLst>
          </p:cNvPr>
          <p:cNvPicPr>
            <a:picLocks noChangeAspect="1"/>
          </p:cNvPicPr>
          <p:nvPr/>
        </p:nvPicPr>
        <p:blipFill>
          <a:blip r:embed="rId2"/>
          <a:stretch>
            <a:fillRect/>
          </a:stretch>
        </p:blipFill>
        <p:spPr>
          <a:xfrm>
            <a:off x="457200" y="1063229"/>
            <a:ext cx="8534767" cy="3330641"/>
          </a:xfrm>
          <a:prstGeom prst="rect">
            <a:avLst/>
          </a:prstGeom>
        </p:spPr>
      </p:pic>
    </p:spTree>
    <p:extLst>
      <p:ext uri="{BB962C8B-B14F-4D97-AF65-F5344CB8AC3E}">
        <p14:creationId xmlns:p14="http://schemas.microsoft.com/office/powerpoint/2010/main" val="97993775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1D85-6806-4151-8B89-20BC57C957CD}"/>
              </a:ext>
            </a:extLst>
          </p:cNvPr>
          <p:cNvSpPr>
            <a:spLocks noGrp="1"/>
          </p:cNvSpPr>
          <p:nvPr>
            <p:ph type="title"/>
          </p:nvPr>
        </p:nvSpPr>
        <p:spPr/>
        <p:txBody>
          <a:bodyPr/>
          <a:lstStyle/>
          <a:p>
            <a:r>
              <a:rPr lang="en-US" dirty="0"/>
              <a:t>Hepatitis C Use Case: Vision, Goals, Scope</a:t>
            </a:r>
          </a:p>
        </p:txBody>
      </p:sp>
      <p:sp>
        <p:nvSpPr>
          <p:cNvPr id="3" name="Text Placeholder 2">
            <a:extLst>
              <a:ext uri="{FF2B5EF4-FFF2-40B4-BE49-F238E27FC236}">
                <a16:creationId xmlns:a16="http://schemas.microsoft.com/office/drawing/2014/main" id="{D4DC32B1-DD3B-4A8D-9C2E-9CA4697210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3921004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B556A6-D10D-48C6-9383-218CC0E784D5}"/>
              </a:ext>
            </a:extLst>
          </p:cNvPr>
          <p:cNvSpPr>
            <a:spLocks noGrp="1"/>
          </p:cNvSpPr>
          <p:nvPr>
            <p:ph type="title"/>
          </p:nvPr>
        </p:nvSpPr>
        <p:spPr/>
        <p:txBody>
          <a:bodyPr/>
          <a:lstStyle/>
          <a:p>
            <a:r>
              <a:rPr lang="en-US" dirty="0"/>
              <a:t>Hepatitis C Use Case: Vision</a:t>
            </a:r>
          </a:p>
        </p:txBody>
      </p:sp>
      <p:sp>
        <p:nvSpPr>
          <p:cNvPr id="6" name="Text Placeholder 5">
            <a:extLst>
              <a:ext uri="{FF2B5EF4-FFF2-40B4-BE49-F238E27FC236}">
                <a16:creationId xmlns:a16="http://schemas.microsoft.com/office/drawing/2014/main" id="{4EECD7EB-2EBC-43A3-916B-B876D188A485}"/>
              </a:ext>
            </a:extLst>
          </p:cNvPr>
          <p:cNvSpPr>
            <a:spLocks noGrp="1"/>
          </p:cNvSpPr>
          <p:nvPr>
            <p:ph type="body" sz="quarter" idx="10"/>
          </p:nvPr>
        </p:nvSpPr>
        <p:spPr/>
        <p:txBody>
          <a:bodyPr/>
          <a:lstStyle/>
          <a:p>
            <a:r>
              <a:rPr lang="en-US" dirty="0"/>
              <a:t>Complete capture/reporting of individual level data necessary to construct, monitor, and improve outcomes along the care cascade at local, regional, state, and national levels</a:t>
            </a:r>
          </a:p>
          <a:p>
            <a:r>
              <a:rPr lang="en-US" dirty="0"/>
              <a:t>Access to additional clinical or social service data needed to address specific research questions or better target clinical, population health interventions</a:t>
            </a:r>
          </a:p>
        </p:txBody>
      </p:sp>
    </p:spTree>
    <p:extLst>
      <p:ext uri="{BB962C8B-B14F-4D97-AF65-F5344CB8AC3E}">
        <p14:creationId xmlns:p14="http://schemas.microsoft.com/office/powerpoint/2010/main" val="373942477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C Use Case Primary Goal: Core Elements of Care Cascade</a:t>
            </a:r>
          </a:p>
        </p:txBody>
      </p:sp>
      <p:sp>
        <p:nvSpPr>
          <p:cNvPr id="3" name="Content Placeholder 2"/>
          <p:cNvSpPr>
            <a:spLocks noGrp="1"/>
          </p:cNvSpPr>
          <p:nvPr>
            <p:ph idx="1"/>
          </p:nvPr>
        </p:nvSpPr>
        <p:spPr>
          <a:xfrm>
            <a:off x="118946" y="1111444"/>
            <a:ext cx="4453054" cy="3143250"/>
          </a:xfrm>
        </p:spPr>
        <p:txBody>
          <a:bodyPr/>
          <a:lstStyle/>
          <a:p>
            <a:r>
              <a:rPr lang="en-US" dirty="0"/>
              <a:t>*HCV testing</a:t>
            </a:r>
          </a:p>
          <a:p>
            <a:pPr lvl="1"/>
            <a:r>
              <a:rPr lang="en-US" dirty="0"/>
              <a:t>Anti-HCV </a:t>
            </a:r>
          </a:p>
          <a:p>
            <a:pPr lvl="1"/>
            <a:r>
              <a:rPr lang="en-US" dirty="0"/>
              <a:t>HCV RNA</a:t>
            </a:r>
          </a:p>
          <a:p>
            <a:pPr lvl="1"/>
            <a:r>
              <a:rPr lang="en-US" dirty="0"/>
              <a:t>HCV genotype</a:t>
            </a:r>
          </a:p>
          <a:p>
            <a:r>
              <a:rPr lang="en-US" dirty="0"/>
              <a:t>Hepatitis C diagnosis</a:t>
            </a:r>
          </a:p>
          <a:p>
            <a:r>
              <a:rPr lang="en-US" dirty="0"/>
              <a:t>Treated</a:t>
            </a:r>
          </a:p>
          <a:p>
            <a:pPr lvl="1"/>
            <a:r>
              <a:rPr lang="en-US" dirty="0"/>
              <a:t>Prescribed direct acting antiviral</a:t>
            </a:r>
          </a:p>
          <a:p>
            <a:r>
              <a:rPr lang="en-US" dirty="0"/>
              <a:t>Cured (SVR)?</a:t>
            </a:r>
          </a:p>
          <a:p>
            <a:pPr lvl="1"/>
            <a:r>
              <a:rPr lang="en-US" dirty="0"/>
              <a:t>negative HCV RNA &gt; 3 months after completing treatment</a:t>
            </a:r>
          </a:p>
          <a:p>
            <a:endParaRPr lang="en-US" dirty="0"/>
          </a:p>
        </p:txBody>
      </p:sp>
      <p:graphicFrame>
        <p:nvGraphicFramePr>
          <p:cNvPr id="5" name="Chart 4">
            <a:extLst>
              <a:ext uri="{FF2B5EF4-FFF2-40B4-BE49-F238E27FC236}">
                <a16:creationId xmlns:a16="http://schemas.microsoft.com/office/drawing/2014/main" id="{1B7463A3-79FA-4062-92D1-FD70029CDFB3}"/>
              </a:ext>
            </a:extLst>
          </p:cNvPr>
          <p:cNvGraphicFramePr>
            <a:graphicFrameLocks/>
          </p:cNvGraphicFramePr>
          <p:nvPr>
            <p:extLst>
              <p:ext uri="{D42A27DB-BD31-4B8C-83A1-F6EECF244321}">
                <p14:modId xmlns:p14="http://schemas.microsoft.com/office/powerpoint/2010/main" val="2937244035"/>
              </p:ext>
            </p:extLst>
          </p:nvPr>
        </p:nvGraphicFramePr>
        <p:xfrm>
          <a:off x="4190214" y="1288856"/>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054695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0CBCA6-E67D-4025-8931-0CB57468C32E}"/>
              </a:ext>
            </a:extLst>
          </p:cNvPr>
          <p:cNvSpPr>
            <a:spLocks noGrp="1"/>
          </p:cNvSpPr>
          <p:nvPr>
            <p:ph type="title"/>
          </p:nvPr>
        </p:nvSpPr>
        <p:spPr/>
        <p:txBody>
          <a:bodyPr/>
          <a:lstStyle/>
          <a:p>
            <a:r>
              <a:rPr lang="en-US" dirty="0"/>
              <a:t>Hepatitis C Use Case: Secondary Goal</a:t>
            </a:r>
          </a:p>
        </p:txBody>
      </p:sp>
      <p:sp>
        <p:nvSpPr>
          <p:cNvPr id="6" name="Text Placeholder 5">
            <a:extLst>
              <a:ext uri="{FF2B5EF4-FFF2-40B4-BE49-F238E27FC236}">
                <a16:creationId xmlns:a16="http://schemas.microsoft.com/office/drawing/2014/main" id="{829E27E4-F7D9-4E26-ACB7-0328BFE18127}"/>
              </a:ext>
            </a:extLst>
          </p:cNvPr>
          <p:cNvSpPr>
            <a:spLocks noGrp="1"/>
          </p:cNvSpPr>
          <p:nvPr>
            <p:ph type="body" sz="quarter" idx="10"/>
          </p:nvPr>
        </p:nvSpPr>
        <p:spPr/>
        <p:txBody>
          <a:bodyPr/>
          <a:lstStyle/>
          <a:p>
            <a:r>
              <a:rPr lang="en-US" dirty="0"/>
              <a:t>Additional clinical and social data captured/reported (ideal) or accessible through follow-up requests/query</a:t>
            </a:r>
          </a:p>
          <a:p>
            <a:pPr lvl="1"/>
            <a:r>
              <a:rPr lang="en-US" dirty="0"/>
              <a:t>Behavioral risk factors or co-morbidities (e.g., injection drug use, OUD/SUD)</a:t>
            </a:r>
          </a:p>
          <a:p>
            <a:pPr lvl="1"/>
            <a:r>
              <a:rPr lang="en-US" dirty="0"/>
              <a:t>Initiation and adherence to MAT</a:t>
            </a:r>
          </a:p>
          <a:p>
            <a:pPr lvl="1"/>
            <a:r>
              <a:rPr lang="en-US" dirty="0"/>
              <a:t>Shifts in severity, service utilization associated with co-morbidities potentially sensitive to HCV infection (e.g., diabetes)</a:t>
            </a:r>
          </a:p>
          <a:p>
            <a:pPr lvl="1"/>
            <a:r>
              <a:rPr lang="en-US" dirty="0"/>
              <a:t>Linkage to/receipt of recommended preventive (e.g., HBV vaccination) and support (e.g., peer recovery, housing assistance) services</a:t>
            </a:r>
          </a:p>
          <a:p>
            <a:endParaRPr lang="en-US" dirty="0"/>
          </a:p>
        </p:txBody>
      </p:sp>
    </p:spTree>
    <p:extLst>
      <p:ext uri="{BB962C8B-B14F-4D97-AF65-F5344CB8AC3E}">
        <p14:creationId xmlns:p14="http://schemas.microsoft.com/office/powerpoint/2010/main" val="61750319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E3DB-D4C2-4F04-9FC6-67003F639B4E}"/>
              </a:ext>
            </a:extLst>
          </p:cNvPr>
          <p:cNvSpPr>
            <a:spLocks noGrp="1"/>
          </p:cNvSpPr>
          <p:nvPr>
            <p:ph type="title"/>
          </p:nvPr>
        </p:nvSpPr>
        <p:spPr/>
        <p:txBody>
          <a:bodyPr/>
          <a:lstStyle/>
          <a:p>
            <a:r>
              <a:rPr lang="en-US" sz="3600" dirty="0"/>
              <a:t>HCV Use Case Scoping Questions</a:t>
            </a:r>
          </a:p>
        </p:txBody>
      </p:sp>
      <p:sp>
        <p:nvSpPr>
          <p:cNvPr id="3" name="Text Placeholder 2">
            <a:extLst>
              <a:ext uri="{FF2B5EF4-FFF2-40B4-BE49-F238E27FC236}">
                <a16:creationId xmlns:a16="http://schemas.microsoft.com/office/drawing/2014/main" id="{4DC6243C-67C3-49C6-BDB9-864E1B6EAC28}"/>
              </a:ext>
            </a:extLst>
          </p:cNvPr>
          <p:cNvSpPr>
            <a:spLocks noGrp="1"/>
          </p:cNvSpPr>
          <p:nvPr>
            <p:ph type="body" sz="quarter" idx="10"/>
          </p:nvPr>
        </p:nvSpPr>
        <p:spPr/>
        <p:txBody>
          <a:bodyPr/>
          <a:lstStyle/>
          <a:p>
            <a:r>
              <a:rPr lang="en-US" dirty="0"/>
              <a:t>What is a reasonable set of use case functions to tackle as part of this project?</a:t>
            </a:r>
          </a:p>
          <a:p>
            <a:r>
              <a:rPr lang="en-US" dirty="0"/>
              <a:t>What jurisdictional “level(s)” should we pursue for use case function development?</a:t>
            </a:r>
          </a:p>
          <a:p>
            <a:pPr lvl="1"/>
            <a:r>
              <a:rPr lang="en-US" dirty="0"/>
              <a:t>Among local stakeholders</a:t>
            </a:r>
          </a:p>
          <a:p>
            <a:pPr lvl="1"/>
            <a:r>
              <a:rPr lang="en-US" dirty="0"/>
              <a:t>Local</a:t>
            </a:r>
            <a:r>
              <a:rPr lang="en-US" dirty="0">
                <a:sym typeface="Wingdings" panose="05000000000000000000" pitchFamily="2" charset="2"/>
              </a:rPr>
              <a:t> state</a:t>
            </a:r>
          </a:p>
          <a:p>
            <a:pPr lvl="1"/>
            <a:r>
              <a:rPr lang="en-US" dirty="0">
                <a:sym typeface="Wingdings" panose="05000000000000000000" pitchFamily="2" charset="2"/>
              </a:rPr>
              <a:t>State national?</a:t>
            </a:r>
          </a:p>
          <a:p>
            <a:endParaRPr lang="en-US" dirty="0"/>
          </a:p>
        </p:txBody>
      </p:sp>
    </p:spTree>
    <p:extLst>
      <p:ext uri="{BB962C8B-B14F-4D97-AF65-F5344CB8AC3E}">
        <p14:creationId xmlns:p14="http://schemas.microsoft.com/office/powerpoint/2010/main" val="143676551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728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3E4A440-455F-4668-B355-416983707864}"/>
              </a:ext>
            </a:extLst>
          </p:cNvPr>
          <p:cNvSpPr>
            <a:spLocks noGrp="1"/>
          </p:cNvSpPr>
          <p:nvPr>
            <p:ph type="title"/>
          </p:nvPr>
        </p:nvSpPr>
        <p:spPr>
          <a:xfrm>
            <a:off x="457200" y="205979"/>
            <a:ext cx="8229600" cy="594120"/>
          </a:xfrm>
        </p:spPr>
        <p:txBody>
          <a:bodyPr/>
          <a:lstStyle/>
          <a:p>
            <a:r>
              <a:rPr lang="en-US" dirty="0"/>
              <a:t>CDC’s Division of Viral Hepatitis</a:t>
            </a:r>
          </a:p>
        </p:txBody>
      </p:sp>
      <p:sp>
        <p:nvSpPr>
          <p:cNvPr id="12" name="Text Placeholder 11">
            <a:extLst>
              <a:ext uri="{FF2B5EF4-FFF2-40B4-BE49-F238E27FC236}">
                <a16:creationId xmlns:a16="http://schemas.microsoft.com/office/drawing/2014/main" id="{06030AFF-A16D-4F73-BEEF-1E7319BEB0E1}"/>
              </a:ext>
            </a:extLst>
          </p:cNvPr>
          <p:cNvSpPr>
            <a:spLocks noGrp="1"/>
          </p:cNvSpPr>
          <p:nvPr>
            <p:ph idx="1"/>
          </p:nvPr>
        </p:nvSpPr>
        <p:spPr>
          <a:xfrm>
            <a:off x="245098" y="980388"/>
            <a:ext cx="4091772" cy="3363013"/>
          </a:xfrm>
        </p:spPr>
        <p:txBody>
          <a:bodyPr/>
          <a:lstStyle/>
          <a:p>
            <a:r>
              <a:rPr lang="en-US" dirty="0"/>
              <a:t>Vision: </a:t>
            </a:r>
          </a:p>
          <a:p>
            <a:pPr lvl="1"/>
            <a:r>
              <a:rPr lang="en-US" dirty="0"/>
              <a:t>To eliminate viral hepatitis in the United States and worldwide</a:t>
            </a:r>
          </a:p>
          <a:p>
            <a:r>
              <a:rPr lang="en-US" dirty="0"/>
              <a:t>Goals:</a:t>
            </a:r>
          </a:p>
          <a:p>
            <a:pPr lvl="1"/>
            <a:r>
              <a:rPr lang="en-US" dirty="0"/>
              <a:t>Decrease incidence and prevalence of viral hepatitis</a:t>
            </a:r>
          </a:p>
          <a:p>
            <a:pPr lvl="1"/>
            <a:r>
              <a:rPr lang="en-US" dirty="0"/>
              <a:t>Decrease morbidity and mortality from viral hepatitis</a:t>
            </a:r>
          </a:p>
          <a:p>
            <a:pPr lvl="1"/>
            <a:r>
              <a:rPr lang="en-US" dirty="0"/>
              <a:t>Reduce viral hepatitis-related health disparities</a:t>
            </a:r>
          </a:p>
          <a:p>
            <a:pPr marL="0" indent="0">
              <a:buNone/>
            </a:pPr>
            <a:endParaRPr lang="en-US" dirty="0"/>
          </a:p>
        </p:txBody>
      </p:sp>
      <p:sp>
        <p:nvSpPr>
          <p:cNvPr id="14" name="Content Placeholder 13">
            <a:extLst>
              <a:ext uri="{FF2B5EF4-FFF2-40B4-BE49-F238E27FC236}">
                <a16:creationId xmlns:a16="http://schemas.microsoft.com/office/drawing/2014/main" id="{17A15C4E-6E08-4408-924D-26E4BACC0A7D}"/>
              </a:ext>
            </a:extLst>
          </p:cNvPr>
          <p:cNvSpPr>
            <a:spLocks noGrp="1"/>
          </p:cNvSpPr>
          <p:nvPr>
            <p:ph idx="10"/>
          </p:nvPr>
        </p:nvSpPr>
        <p:spPr/>
        <p:txBody>
          <a:bodyPr/>
          <a:lstStyle/>
          <a:p>
            <a:endParaRPr lang="en-US"/>
          </a:p>
        </p:txBody>
      </p:sp>
      <p:pic>
        <p:nvPicPr>
          <p:cNvPr id="1026" name="Picture 6" descr="image002">
            <a:extLst>
              <a:ext uri="{FF2B5EF4-FFF2-40B4-BE49-F238E27FC236}">
                <a16:creationId xmlns:a16="http://schemas.microsoft.com/office/drawing/2014/main" id="{1187BC06-28D6-42CC-B26F-2F9DB23E8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397" y="1131217"/>
            <a:ext cx="4607135" cy="370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10872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6368-70A7-4EAF-BBE0-334A83CBC7F3}"/>
              </a:ext>
            </a:extLst>
          </p:cNvPr>
          <p:cNvSpPr>
            <a:spLocks noGrp="1"/>
          </p:cNvSpPr>
          <p:nvPr>
            <p:ph type="title"/>
          </p:nvPr>
        </p:nvSpPr>
        <p:spPr/>
        <p:txBody>
          <a:bodyPr/>
          <a:lstStyle/>
          <a:p>
            <a:r>
              <a:rPr lang="en-US" dirty="0"/>
              <a:t>Extra Slides</a:t>
            </a:r>
          </a:p>
        </p:txBody>
      </p:sp>
      <p:sp>
        <p:nvSpPr>
          <p:cNvPr id="3" name="Text Placeholder 2">
            <a:extLst>
              <a:ext uri="{FF2B5EF4-FFF2-40B4-BE49-F238E27FC236}">
                <a16:creationId xmlns:a16="http://schemas.microsoft.com/office/drawing/2014/main" id="{BF1C4B3A-FD45-4246-A1C8-31B6D348A4A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9615171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DE66-25F5-4E2D-8464-2924712926B8}"/>
              </a:ext>
            </a:extLst>
          </p:cNvPr>
          <p:cNvSpPr>
            <a:spLocks noGrp="1"/>
          </p:cNvSpPr>
          <p:nvPr>
            <p:ph type="title"/>
          </p:nvPr>
        </p:nvSpPr>
        <p:spPr>
          <a:xfrm>
            <a:off x="457200" y="205979"/>
            <a:ext cx="8229600" cy="569628"/>
          </a:xfrm>
        </p:spPr>
        <p:txBody>
          <a:bodyPr/>
          <a:lstStyle/>
          <a:p>
            <a:r>
              <a:rPr lang="en-US" dirty="0"/>
              <a:t>Public Health Reporting Function: Digging into Details</a:t>
            </a:r>
          </a:p>
        </p:txBody>
      </p:sp>
      <p:sp>
        <p:nvSpPr>
          <p:cNvPr id="3" name="Text Placeholder 2">
            <a:extLst>
              <a:ext uri="{FF2B5EF4-FFF2-40B4-BE49-F238E27FC236}">
                <a16:creationId xmlns:a16="http://schemas.microsoft.com/office/drawing/2014/main" id="{1F5590F4-A5B0-4ED7-964A-FE66420CCBD8}"/>
              </a:ext>
            </a:extLst>
          </p:cNvPr>
          <p:cNvSpPr>
            <a:spLocks noGrp="1"/>
          </p:cNvSpPr>
          <p:nvPr>
            <p:ph type="body" sz="quarter" idx="10"/>
          </p:nvPr>
        </p:nvSpPr>
        <p:spPr>
          <a:xfrm>
            <a:off x="457200" y="906236"/>
            <a:ext cx="8229600" cy="3594327"/>
          </a:xfrm>
        </p:spPr>
        <p:txBody>
          <a:bodyPr/>
          <a:lstStyle/>
          <a:p>
            <a:r>
              <a:rPr lang="en-US" dirty="0"/>
              <a:t>What are the relevant data classes and elements from USCDI?  Which are the most important to prioritize?</a:t>
            </a:r>
          </a:p>
          <a:p>
            <a:pPr marL="628650" lvl="1" indent="-171450">
              <a:buFont typeface="Arial" panose="020B0604020202020204" pitchFamily="34" charset="0"/>
              <a:buChar char="•"/>
            </a:pPr>
            <a:r>
              <a:rPr lang="en-US" dirty="0"/>
              <a:t>Ex. Labs (tests, results), Medication, Patient Demographics, Problems</a:t>
            </a:r>
          </a:p>
          <a:p>
            <a:pPr marL="628650" lvl="1" indent="-171450">
              <a:buFont typeface="Arial" panose="020B0604020202020204" pitchFamily="34" charset="0"/>
              <a:buChar char="•"/>
            </a:pPr>
            <a:r>
              <a:rPr lang="en-US" dirty="0"/>
              <a:t>But Assessment and Plan of Care, Health Concerns, Immunizations, Procedures?</a:t>
            </a:r>
          </a:p>
          <a:p>
            <a:r>
              <a:rPr lang="en-US" dirty="0"/>
              <a:t>Are there other data we need to supplement USCDI?  And is it reasonable, feasible, and/or valuable to “build in” optionality for these now?</a:t>
            </a:r>
          </a:p>
          <a:p>
            <a:pPr lvl="1"/>
            <a:r>
              <a:rPr lang="en-US" dirty="0"/>
              <a:t>Ex. Pregnancy status, social/behavioral data like drug/alcohol use or housing insecurity</a:t>
            </a:r>
          </a:p>
          <a:p>
            <a:endParaRPr lang="en-US" dirty="0"/>
          </a:p>
        </p:txBody>
      </p:sp>
    </p:spTree>
    <p:extLst>
      <p:ext uri="{BB962C8B-B14F-4D97-AF65-F5344CB8AC3E}">
        <p14:creationId xmlns:p14="http://schemas.microsoft.com/office/powerpoint/2010/main" val="104262135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DE66-25F5-4E2D-8464-2924712926B8}"/>
              </a:ext>
            </a:extLst>
          </p:cNvPr>
          <p:cNvSpPr>
            <a:spLocks noGrp="1"/>
          </p:cNvSpPr>
          <p:nvPr>
            <p:ph type="title"/>
          </p:nvPr>
        </p:nvSpPr>
        <p:spPr>
          <a:xfrm>
            <a:off x="457200" y="205979"/>
            <a:ext cx="8229600" cy="650364"/>
          </a:xfrm>
        </p:spPr>
        <p:txBody>
          <a:bodyPr/>
          <a:lstStyle/>
          <a:p>
            <a:r>
              <a:rPr lang="en-US" dirty="0"/>
              <a:t>Public Health Reporting Function: Details (2)</a:t>
            </a:r>
          </a:p>
        </p:txBody>
      </p:sp>
      <p:sp>
        <p:nvSpPr>
          <p:cNvPr id="3" name="Text Placeholder 2">
            <a:extLst>
              <a:ext uri="{FF2B5EF4-FFF2-40B4-BE49-F238E27FC236}">
                <a16:creationId xmlns:a16="http://schemas.microsoft.com/office/drawing/2014/main" id="{1F5590F4-A5B0-4ED7-964A-FE66420CCBD8}"/>
              </a:ext>
            </a:extLst>
          </p:cNvPr>
          <p:cNvSpPr>
            <a:spLocks noGrp="1"/>
          </p:cNvSpPr>
          <p:nvPr>
            <p:ph type="body" sz="quarter" idx="10"/>
          </p:nvPr>
        </p:nvSpPr>
        <p:spPr/>
        <p:txBody>
          <a:bodyPr/>
          <a:lstStyle/>
          <a:p>
            <a:r>
              <a:rPr lang="en-US" dirty="0"/>
              <a:t>What are the relevant authorities and reporting incentives (e.g., state, federal regs) to consider?</a:t>
            </a:r>
          </a:p>
          <a:p>
            <a:pPr lvl="1"/>
            <a:r>
              <a:rPr lang="en-US" dirty="0"/>
              <a:t>Do they vary by desired classes and elements from the USCDI?  </a:t>
            </a:r>
          </a:p>
          <a:p>
            <a:pPr lvl="2"/>
            <a:r>
              <a:rPr lang="en-US" dirty="0"/>
              <a:t>Or certain kinds of data captured within USCDI classes and elements (e.g., SUD)?</a:t>
            </a:r>
          </a:p>
          <a:p>
            <a:pPr lvl="1"/>
            <a:r>
              <a:rPr lang="en-US" dirty="0"/>
              <a:t>Do they vary by level of “level” and degree of aggregation?</a:t>
            </a:r>
          </a:p>
          <a:p>
            <a:r>
              <a:rPr lang="en-US" dirty="0"/>
              <a:t>What are the relevant standards, and are there implementation guides to support their application in this case?</a:t>
            </a:r>
          </a:p>
          <a:p>
            <a:endParaRPr lang="en-US" dirty="0"/>
          </a:p>
        </p:txBody>
      </p:sp>
    </p:spTree>
    <p:extLst>
      <p:ext uri="{BB962C8B-B14F-4D97-AF65-F5344CB8AC3E}">
        <p14:creationId xmlns:p14="http://schemas.microsoft.com/office/powerpoint/2010/main" val="66034912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8F86-1AB2-4D62-A6D1-3B7CC5C47B3E}"/>
              </a:ext>
            </a:extLst>
          </p:cNvPr>
          <p:cNvSpPr>
            <a:spLocks noGrp="1"/>
          </p:cNvSpPr>
          <p:nvPr>
            <p:ph type="title"/>
          </p:nvPr>
        </p:nvSpPr>
        <p:spPr/>
        <p:txBody>
          <a:bodyPr/>
          <a:lstStyle/>
          <a:p>
            <a:r>
              <a:rPr lang="en-US" dirty="0"/>
              <a:t>Public Health Reporting Function: Details (3)</a:t>
            </a:r>
          </a:p>
        </p:txBody>
      </p:sp>
      <p:sp>
        <p:nvSpPr>
          <p:cNvPr id="3" name="Text Placeholder 2">
            <a:extLst>
              <a:ext uri="{FF2B5EF4-FFF2-40B4-BE49-F238E27FC236}">
                <a16:creationId xmlns:a16="http://schemas.microsoft.com/office/drawing/2014/main" id="{C2B1DDCC-F20F-4B5B-B164-F2DE7218617C}"/>
              </a:ext>
            </a:extLst>
          </p:cNvPr>
          <p:cNvSpPr>
            <a:spLocks noGrp="1"/>
          </p:cNvSpPr>
          <p:nvPr>
            <p:ph type="body" sz="quarter" idx="10"/>
          </p:nvPr>
        </p:nvSpPr>
        <p:spPr/>
        <p:txBody>
          <a:bodyPr/>
          <a:lstStyle/>
          <a:p>
            <a:r>
              <a:rPr lang="en-US" dirty="0"/>
              <a:t>What trigger or combination of triggers allow us to track outcomes along the care cascade AND minimize burden on providers, health systems, and health departments?</a:t>
            </a:r>
          </a:p>
          <a:p>
            <a:pPr lvl="1"/>
            <a:r>
              <a:rPr lang="en-US" dirty="0"/>
              <a:t>Testing</a:t>
            </a:r>
          </a:p>
          <a:p>
            <a:pPr lvl="1"/>
            <a:r>
              <a:rPr lang="en-US" dirty="0"/>
              <a:t>Diagnosis</a:t>
            </a:r>
          </a:p>
          <a:p>
            <a:pPr lvl="1"/>
            <a:r>
              <a:rPr lang="en-US" dirty="0"/>
              <a:t>Treatment</a:t>
            </a:r>
          </a:p>
          <a:p>
            <a:pPr lvl="1"/>
            <a:r>
              <a:rPr lang="en-US" dirty="0"/>
              <a:t>Cure (SVR)</a:t>
            </a:r>
          </a:p>
        </p:txBody>
      </p:sp>
    </p:spTree>
    <p:extLst>
      <p:ext uri="{BB962C8B-B14F-4D97-AF65-F5344CB8AC3E}">
        <p14:creationId xmlns:p14="http://schemas.microsoft.com/office/powerpoint/2010/main" val="8787897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79DF-201D-4900-9CFC-10BF902890CF}"/>
              </a:ext>
            </a:extLst>
          </p:cNvPr>
          <p:cNvSpPr>
            <a:spLocks noGrp="1"/>
          </p:cNvSpPr>
          <p:nvPr>
            <p:ph type="title"/>
          </p:nvPr>
        </p:nvSpPr>
        <p:spPr/>
        <p:txBody>
          <a:bodyPr/>
          <a:lstStyle/>
          <a:p>
            <a:r>
              <a:rPr lang="en-US" dirty="0"/>
              <a:t>Background on Hepatitis C</a:t>
            </a:r>
          </a:p>
        </p:txBody>
      </p:sp>
      <p:sp>
        <p:nvSpPr>
          <p:cNvPr id="3" name="Text Placeholder 2">
            <a:extLst>
              <a:ext uri="{FF2B5EF4-FFF2-40B4-BE49-F238E27FC236}">
                <a16:creationId xmlns:a16="http://schemas.microsoft.com/office/drawing/2014/main" id="{1C79CDE3-5A1D-4856-8AE6-EAF3CDFD837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984404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b="1" dirty="0">
                <a:solidFill>
                  <a:srgbClr val="00788A"/>
                </a:solidFill>
                <a:latin typeface="Calibri  "/>
              </a:rPr>
              <a:t>Number of acute hepatitis C cases submitted to CDC by states and estimated* number of acute hepatitis C cases — United States, 2010–2017</a:t>
            </a:r>
          </a:p>
        </p:txBody>
      </p:sp>
      <p:sp>
        <p:nvSpPr>
          <p:cNvPr id="3" name="TextBox 2"/>
          <p:cNvSpPr txBox="1"/>
          <p:nvPr/>
        </p:nvSpPr>
        <p:spPr>
          <a:xfrm>
            <a:off x="421391" y="4768406"/>
            <a:ext cx="6792209" cy="253916"/>
          </a:xfrm>
          <a:prstGeom prst="rect">
            <a:avLst/>
          </a:prstGeom>
          <a:noFill/>
        </p:spPr>
        <p:txBody>
          <a:bodyPr wrap="square" rtlCol="0">
            <a:spAutoFit/>
          </a:bodyPr>
          <a:lstStyle/>
          <a:p>
            <a:pPr defTabSz="685800" eaLnBrk="1" fontAlgn="auto" hangingPunct="1">
              <a:spcBef>
                <a:spcPts val="0"/>
              </a:spcBef>
              <a:spcAft>
                <a:spcPts val="0"/>
              </a:spcAft>
            </a:pPr>
            <a:r>
              <a:rPr lang="en-US" sz="1050" dirty="0">
                <a:solidFill>
                  <a:prstClr val="black"/>
                </a:solidFill>
                <a:latin typeface="Calibri" panose="020F0502020204030204"/>
              </a:rPr>
              <a:t>Source: CDC, National Notifiable Diseases Surveillance System.</a:t>
            </a:r>
          </a:p>
        </p:txBody>
      </p:sp>
      <p:graphicFrame>
        <p:nvGraphicFramePr>
          <p:cNvPr id="5" name="Chart 4"/>
          <p:cNvGraphicFramePr>
            <a:graphicFrameLocks/>
          </p:cNvGraphicFramePr>
          <p:nvPr>
            <p:extLst>
              <p:ext uri="{D42A27DB-BD31-4B8C-83A1-F6EECF244321}">
                <p14:modId xmlns:p14="http://schemas.microsoft.com/office/powerpoint/2010/main" val="1785016878"/>
              </p:ext>
            </p:extLst>
          </p:nvPr>
        </p:nvGraphicFramePr>
        <p:xfrm>
          <a:off x="314325" y="1357313"/>
          <a:ext cx="8201025" cy="3270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202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12" y="198157"/>
            <a:ext cx="8229600" cy="616457"/>
          </a:xfrm>
        </p:spPr>
        <p:txBody>
          <a:bodyPr/>
          <a:lstStyle/>
          <a:p>
            <a:pPr>
              <a:lnSpc>
                <a:spcPct val="100000"/>
              </a:lnSpc>
            </a:pPr>
            <a:r>
              <a:rPr lang="en-US" sz="2400" dirty="0">
                <a:solidFill>
                  <a:srgbClr val="00788A"/>
                </a:solidFill>
              </a:rPr>
              <a:t>Incident Hepatitis C Cases Increasing in Young Adults</a:t>
            </a:r>
            <a:br>
              <a:rPr lang="en-US" dirty="0">
                <a:solidFill>
                  <a:srgbClr val="00788A"/>
                </a:solidFill>
              </a:rPr>
            </a:br>
            <a:endParaRPr lang="en-US" sz="1400" dirty="0"/>
          </a:p>
        </p:txBody>
      </p:sp>
      <p:graphicFrame>
        <p:nvGraphicFramePr>
          <p:cNvPr id="11" name="Content Placeholder 10"/>
          <p:cNvGraphicFramePr>
            <a:graphicFrameLocks noGrp="1"/>
          </p:cNvGraphicFramePr>
          <p:nvPr>
            <p:ph idx="1"/>
            <p:extLst/>
          </p:nvPr>
        </p:nvGraphicFramePr>
        <p:xfrm>
          <a:off x="3970564" y="1085399"/>
          <a:ext cx="4743450" cy="3878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0"/>
          <p:cNvGraphicFramePr>
            <a:graphicFrameLocks noGrp="1"/>
          </p:cNvGraphicFramePr>
          <p:nvPr>
            <p:ph idx="1"/>
            <p:extLst/>
          </p:nvPr>
        </p:nvGraphicFramePr>
        <p:xfrm>
          <a:off x="457201" y="3004941"/>
          <a:ext cx="3121478" cy="17126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ontent Placeholder 10"/>
          <p:cNvGraphicFramePr>
            <a:graphicFrameLocks noGrp="1"/>
          </p:cNvGraphicFramePr>
          <p:nvPr>
            <p:ph idx="1"/>
            <p:extLst/>
          </p:nvPr>
        </p:nvGraphicFramePr>
        <p:xfrm>
          <a:off x="457201" y="1085400"/>
          <a:ext cx="3121478" cy="1712629"/>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p:cNvGrpSpPr/>
          <p:nvPr/>
        </p:nvGrpSpPr>
        <p:grpSpPr>
          <a:xfrm>
            <a:off x="3150050" y="1876033"/>
            <a:ext cx="644979" cy="330347"/>
            <a:chOff x="3065686" y="2048767"/>
            <a:chExt cx="644979" cy="330347"/>
          </a:xfrm>
        </p:grpSpPr>
        <p:sp>
          <p:nvSpPr>
            <p:cNvPr id="14" name="TextBox 13"/>
            <p:cNvSpPr txBox="1"/>
            <p:nvPr/>
          </p:nvSpPr>
          <p:spPr>
            <a:xfrm>
              <a:off x="3065686" y="2048767"/>
              <a:ext cx="644979" cy="215444"/>
            </a:xfrm>
            <a:prstGeom prst="rect">
              <a:avLst/>
            </a:prstGeom>
            <a:noFill/>
          </p:spPr>
          <p:txBody>
            <a:bodyPr wrap="square" rtlCol="0">
              <a:spAutoFit/>
            </a:bodyPr>
            <a:lstStyle/>
            <a:p>
              <a:r>
                <a:rPr lang="en-US" sz="800" dirty="0">
                  <a:solidFill>
                    <a:srgbClr val="000000"/>
                  </a:solidFill>
                  <a:latin typeface="Segoe UI" panose="020B0502040204020203" pitchFamily="34" charset="0"/>
                  <a:cs typeface="Segoe UI" panose="020B0502040204020203" pitchFamily="34" charset="0"/>
                </a:rPr>
                <a:t>Male</a:t>
              </a:r>
            </a:p>
          </p:txBody>
        </p:sp>
        <p:sp>
          <p:nvSpPr>
            <p:cNvPr id="15" name="TextBox 14"/>
            <p:cNvSpPr txBox="1"/>
            <p:nvPr/>
          </p:nvSpPr>
          <p:spPr>
            <a:xfrm>
              <a:off x="3065686" y="2163670"/>
              <a:ext cx="644979" cy="215444"/>
            </a:xfrm>
            <a:prstGeom prst="rect">
              <a:avLst/>
            </a:prstGeom>
            <a:noFill/>
          </p:spPr>
          <p:txBody>
            <a:bodyPr wrap="square" rtlCol="0">
              <a:spAutoFit/>
            </a:bodyPr>
            <a:lstStyle/>
            <a:p>
              <a:r>
                <a:rPr lang="en-US" sz="800" dirty="0">
                  <a:solidFill>
                    <a:srgbClr val="000000"/>
                  </a:solidFill>
                  <a:latin typeface="Segoe UI" panose="020B0502040204020203" pitchFamily="34" charset="0"/>
                  <a:cs typeface="Segoe UI" panose="020B0502040204020203" pitchFamily="34" charset="0"/>
                </a:rPr>
                <a:t>Female</a:t>
              </a:r>
            </a:p>
          </p:txBody>
        </p:sp>
      </p:grpSp>
      <p:grpSp>
        <p:nvGrpSpPr>
          <p:cNvPr id="4" name="Group 3"/>
          <p:cNvGrpSpPr/>
          <p:nvPr/>
        </p:nvGrpSpPr>
        <p:grpSpPr>
          <a:xfrm>
            <a:off x="3133724" y="3195328"/>
            <a:ext cx="1322615" cy="1200982"/>
            <a:chOff x="3049359" y="3368061"/>
            <a:chExt cx="1322615" cy="1200982"/>
          </a:xfrm>
        </p:grpSpPr>
        <p:sp>
          <p:nvSpPr>
            <p:cNvPr id="16" name="TextBox 15"/>
            <p:cNvSpPr txBox="1"/>
            <p:nvPr/>
          </p:nvSpPr>
          <p:spPr>
            <a:xfrm>
              <a:off x="3065688" y="3368061"/>
              <a:ext cx="1306286" cy="215444"/>
            </a:xfrm>
            <a:prstGeom prst="rect">
              <a:avLst/>
            </a:prstGeom>
            <a:noFill/>
          </p:spPr>
          <p:txBody>
            <a:bodyPr wrap="square" rtlCol="0">
              <a:spAutoFit/>
            </a:bodyPr>
            <a:lstStyle/>
            <a:p>
              <a:r>
                <a:rPr lang="en-US" sz="800" dirty="0">
                  <a:solidFill>
                    <a:srgbClr val="000000"/>
                  </a:solidFill>
                  <a:latin typeface="Segoe UI" panose="020B0502040204020203" pitchFamily="34" charset="0"/>
                  <a:cs typeface="Segoe UI" panose="020B0502040204020203" pitchFamily="34" charset="0"/>
                </a:rPr>
                <a:t>AI/AN</a:t>
              </a:r>
            </a:p>
          </p:txBody>
        </p:sp>
        <p:sp>
          <p:nvSpPr>
            <p:cNvPr id="17" name="TextBox 16"/>
            <p:cNvSpPr txBox="1"/>
            <p:nvPr/>
          </p:nvSpPr>
          <p:spPr>
            <a:xfrm>
              <a:off x="3049359" y="3957609"/>
              <a:ext cx="836841" cy="215444"/>
            </a:xfrm>
            <a:prstGeom prst="rect">
              <a:avLst/>
            </a:prstGeom>
            <a:noFill/>
          </p:spPr>
          <p:txBody>
            <a:bodyPr wrap="square" rtlCol="0">
              <a:spAutoFit/>
            </a:bodyPr>
            <a:lstStyle/>
            <a:p>
              <a:r>
                <a:rPr lang="en-US" sz="800" dirty="0">
                  <a:solidFill>
                    <a:srgbClr val="000000"/>
                  </a:solidFill>
                  <a:latin typeface="Segoe UI" panose="020B0502040204020203" pitchFamily="34" charset="0"/>
                  <a:cs typeface="Segoe UI" panose="020B0502040204020203" pitchFamily="34" charset="0"/>
                </a:rPr>
                <a:t>White, NH</a:t>
              </a:r>
            </a:p>
          </p:txBody>
        </p:sp>
        <p:sp>
          <p:nvSpPr>
            <p:cNvPr id="18" name="TextBox 17"/>
            <p:cNvSpPr txBox="1"/>
            <p:nvPr/>
          </p:nvSpPr>
          <p:spPr>
            <a:xfrm>
              <a:off x="3065684" y="4353599"/>
              <a:ext cx="1289959" cy="215444"/>
            </a:xfrm>
            <a:prstGeom prst="rect">
              <a:avLst/>
            </a:prstGeom>
            <a:noFill/>
          </p:spPr>
          <p:txBody>
            <a:bodyPr wrap="square" rtlCol="0">
              <a:spAutoFit/>
            </a:bodyPr>
            <a:lstStyle/>
            <a:p>
              <a:r>
                <a:rPr lang="en-US" sz="800" dirty="0">
                  <a:solidFill>
                    <a:srgbClr val="000000"/>
                  </a:solidFill>
                  <a:latin typeface="Segoe UI" panose="020B0502040204020203" pitchFamily="34" charset="0"/>
                  <a:cs typeface="Segoe UI" panose="020B0502040204020203" pitchFamily="34" charset="0"/>
                </a:rPr>
                <a:t>API</a:t>
              </a:r>
            </a:p>
          </p:txBody>
        </p:sp>
        <p:sp>
          <p:nvSpPr>
            <p:cNvPr id="19" name="TextBox 18"/>
            <p:cNvSpPr txBox="1"/>
            <p:nvPr/>
          </p:nvSpPr>
          <p:spPr>
            <a:xfrm>
              <a:off x="3065686" y="4267130"/>
              <a:ext cx="644979" cy="215444"/>
            </a:xfrm>
            <a:prstGeom prst="rect">
              <a:avLst/>
            </a:prstGeom>
            <a:noFill/>
          </p:spPr>
          <p:txBody>
            <a:bodyPr wrap="square" rtlCol="0">
              <a:spAutoFit/>
            </a:bodyPr>
            <a:lstStyle/>
            <a:p>
              <a:r>
                <a:rPr lang="en-US" sz="800" dirty="0">
                  <a:solidFill>
                    <a:srgbClr val="000000"/>
                  </a:solidFill>
                  <a:latin typeface="Segoe UI" panose="020B0502040204020203" pitchFamily="34" charset="0"/>
                  <a:cs typeface="Segoe UI" panose="020B0502040204020203" pitchFamily="34" charset="0"/>
                </a:rPr>
                <a:t>Hispanic</a:t>
              </a:r>
            </a:p>
          </p:txBody>
        </p:sp>
        <p:sp>
          <p:nvSpPr>
            <p:cNvPr id="20" name="TextBox 19"/>
            <p:cNvSpPr txBox="1"/>
            <p:nvPr/>
          </p:nvSpPr>
          <p:spPr>
            <a:xfrm>
              <a:off x="3065686" y="4166807"/>
              <a:ext cx="644979" cy="215444"/>
            </a:xfrm>
            <a:prstGeom prst="rect">
              <a:avLst/>
            </a:prstGeom>
            <a:noFill/>
          </p:spPr>
          <p:txBody>
            <a:bodyPr wrap="square" rtlCol="0">
              <a:spAutoFit/>
            </a:bodyPr>
            <a:lstStyle/>
            <a:p>
              <a:r>
                <a:rPr lang="en-US" sz="800" dirty="0">
                  <a:solidFill>
                    <a:srgbClr val="000000"/>
                  </a:solidFill>
                  <a:latin typeface="Segoe UI" panose="020B0502040204020203" pitchFamily="34" charset="0"/>
                  <a:cs typeface="Segoe UI" panose="020B0502040204020203" pitchFamily="34" charset="0"/>
                </a:rPr>
                <a:t>Black, NH</a:t>
              </a:r>
            </a:p>
          </p:txBody>
        </p:sp>
      </p:grpSp>
      <p:grpSp>
        <p:nvGrpSpPr>
          <p:cNvPr id="5" name="Group 4"/>
          <p:cNvGrpSpPr/>
          <p:nvPr/>
        </p:nvGrpSpPr>
        <p:grpSpPr>
          <a:xfrm>
            <a:off x="8069033" y="1534855"/>
            <a:ext cx="644979" cy="2753732"/>
            <a:chOff x="8376555" y="1707589"/>
            <a:chExt cx="644979" cy="2753732"/>
          </a:xfrm>
        </p:grpSpPr>
        <p:sp>
          <p:nvSpPr>
            <p:cNvPr id="21" name="TextBox 20"/>
            <p:cNvSpPr txBox="1"/>
            <p:nvPr/>
          </p:nvSpPr>
          <p:spPr>
            <a:xfrm>
              <a:off x="8376555" y="2149291"/>
              <a:ext cx="644979" cy="215444"/>
            </a:xfrm>
            <a:prstGeom prst="rect">
              <a:avLst/>
            </a:prstGeom>
            <a:noFill/>
          </p:spPr>
          <p:txBody>
            <a:bodyPr wrap="square" rtlCol="0">
              <a:spAutoFit/>
            </a:bodyPr>
            <a:lstStyle/>
            <a:p>
              <a:r>
                <a:rPr lang="en-US" sz="800" dirty="0">
                  <a:solidFill>
                    <a:srgbClr val="000000"/>
                  </a:solidFill>
                  <a:latin typeface="Segoe UI" panose="020B0502040204020203" pitchFamily="34" charset="0"/>
                  <a:cs typeface="Segoe UI" panose="020B0502040204020203" pitchFamily="34" charset="0"/>
                </a:rPr>
                <a:t>30-39 yrs</a:t>
              </a:r>
            </a:p>
          </p:txBody>
        </p:sp>
        <p:sp>
          <p:nvSpPr>
            <p:cNvPr id="22" name="TextBox 21"/>
            <p:cNvSpPr txBox="1"/>
            <p:nvPr/>
          </p:nvSpPr>
          <p:spPr>
            <a:xfrm>
              <a:off x="8376555" y="3260339"/>
              <a:ext cx="644979" cy="215444"/>
            </a:xfrm>
            <a:prstGeom prst="rect">
              <a:avLst/>
            </a:prstGeom>
            <a:noFill/>
          </p:spPr>
          <p:txBody>
            <a:bodyPr wrap="square" rtlCol="0">
              <a:spAutoFit/>
            </a:bodyPr>
            <a:lstStyle/>
            <a:p>
              <a:r>
                <a:rPr lang="en-US" sz="800" dirty="0">
                  <a:solidFill>
                    <a:srgbClr val="000000"/>
                  </a:solidFill>
                  <a:latin typeface="Segoe UI" panose="020B0502040204020203" pitchFamily="34" charset="0"/>
                  <a:cs typeface="Segoe UI" panose="020B0502040204020203" pitchFamily="34" charset="0"/>
                </a:rPr>
                <a:t>40-49 yrs</a:t>
              </a:r>
            </a:p>
          </p:txBody>
        </p:sp>
        <p:sp>
          <p:nvSpPr>
            <p:cNvPr id="23" name="TextBox 22"/>
            <p:cNvSpPr txBox="1"/>
            <p:nvPr/>
          </p:nvSpPr>
          <p:spPr>
            <a:xfrm>
              <a:off x="8376555" y="1707589"/>
              <a:ext cx="644979" cy="215444"/>
            </a:xfrm>
            <a:prstGeom prst="rect">
              <a:avLst/>
            </a:prstGeom>
            <a:noFill/>
          </p:spPr>
          <p:txBody>
            <a:bodyPr wrap="square" rtlCol="0">
              <a:spAutoFit/>
            </a:bodyPr>
            <a:lstStyle/>
            <a:p>
              <a:r>
                <a:rPr lang="en-US" sz="800" dirty="0">
                  <a:solidFill>
                    <a:srgbClr val="000000"/>
                  </a:solidFill>
                  <a:latin typeface="Segoe UI" panose="020B0502040204020203" pitchFamily="34" charset="0"/>
                  <a:cs typeface="Segoe UI" panose="020B0502040204020203" pitchFamily="34" charset="0"/>
                </a:rPr>
                <a:t>20-29 yrs</a:t>
              </a:r>
            </a:p>
          </p:txBody>
        </p:sp>
        <p:sp>
          <p:nvSpPr>
            <p:cNvPr id="24" name="TextBox 23"/>
            <p:cNvSpPr txBox="1"/>
            <p:nvPr/>
          </p:nvSpPr>
          <p:spPr>
            <a:xfrm>
              <a:off x="8376555" y="3548954"/>
              <a:ext cx="644979" cy="215444"/>
            </a:xfrm>
            <a:prstGeom prst="rect">
              <a:avLst/>
            </a:prstGeom>
            <a:noFill/>
          </p:spPr>
          <p:txBody>
            <a:bodyPr wrap="square" rtlCol="0">
              <a:spAutoFit/>
            </a:bodyPr>
            <a:lstStyle/>
            <a:p>
              <a:r>
                <a:rPr lang="en-US" sz="800" dirty="0">
                  <a:solidFill>
                    <a:srgbClr val="000000"/>
                  </a:solidFill>
                  <a:latin typeface="Segoe UI" panose="020B0502040204020203" pitchFamily="34" charset="0"/>
                  <a:cs typeface="Segoe UI" panose="020B0502040204020203" pitchFamily="34" charset="0"/>
                </a:rPr>
                <a:t>50-59 yrs</a:t>
              </a:r>
            </a:p>
          </p:txBody>
        </p:sp>
        <p:sp>
          <p:nvSpPr>
            <p:cNvPr id="25" name="TextBox 24"/>
            <p:cNvSpPr txBox="1"/>
            <p:nvPr/>
          </p:nvSpPr>
          <p:spPr>
            <a:xfrm>
              <a:off x="8376555" y="4245877"/>
              <a:ext cx="644979" cy="215444"/>
            </a:xfrm>
            <a:prstGeom prst="rect">
              <a:avLst/>
            </a:prstGeom>
            <a:noFill/>
          </p:spPr>
          <p:txBody>
            <a:bodyPr wrap="square" rtlCol="0">
              <a:spAutoFit/>
            </a:bodyPr>
            <a:lstStyle/>
            <a:p>
              <a:r>
                <a:rPr lang="en-US" sz="800" dirty="0">
                  <a:solidFill>
                    <a:srgbClr val="000000"/>
                  </a:solidFill>
                  <a:latin typeface="Segoe UI" panose="020B0502040204020203" pitchFamily="34" charset="0"/>
                  <a:cs typeface="Segoe UI" panose="020B0502040204020203" pitchFamily="34" charset="0"/>
                </a:rPr>
                <a:t>0-19 yrs</a:t>
              </a:r>
            </a:p>
          </p:txBody>
        </p:sp>
        <p:sp>
          <p:nvSpPr>
            <p:cNvPr id="27" name="TextBox 26"/>
            <p:cNvSpPr txBox="1"/>
            <p:nvPr/>
          </p:nvSpPr>
          <p:spPr>
            <a:xfrm>
              <a:off x="8376555" y="4071036"/>
              <a:ext cx="644979" cy="215444"/>
            </a:xfrm>
            <a:prstGeom prst="rect">
              <a:avLst/>
            </a:prstGeom>
            <a:noFill/>
          </p:spPr>
          <p:txBody>
            <a:bodyPr wrap="square" rtlCol="0">
              <a:spAutoFit/>
            </a:bodyPr>
            <a:lstStyle/>
            <a:p>
              <a:r>
                <a:rPr lang="en-US" sz="800" dirty="0">
                  <a:solidFill>
                    <a:srgbClr val="000000"/>
                  </a:solidFill>
                  <a:latin typeface="Segoe UI" panose="020B0502040204020203" pitchFamily="34" charset="0"/>
                  <a:cs typeface="Segoe UI" panose="020B0502040204020203" pitchFamily="34" charset="0"/>
                </a:rPr>
                <a:t>60+ yrs</a:t>
              </a:r>
            </a:p>
          </p:txBody>
        </p:sp>
      </p:grpSp>
      <p:sp>
        <p:nvSpPr>
          <p:cNvPr id="28" name="Rectangle 27"/>
          <p:cNvSpPr/>
          <p:nvPr/>
        </p:nvSpPr>
        <p:spPr>
          <a:xfrm>
            <a:off x="457200" y="4854968"/>
            <a:ext cx="8229600" cy="215444"/>
          </a:xfrm>
          <a:prstGeom prst="rect">
            <a:avLst/>
          </a:prstGeom>
        </p:spPr>
        <p:txBody>
          <a:bodyPr wrap="square">
            <a:spAutoFit/>
          </a:bodyPr>
          <a:lstStyle/>
          <a:p>
            <a:r>
              <a:rPr lang="en-US" sz="800" b="1" dirty="0">
                <a:solidFill>
                  <a:srgbClr val="000000"/>
                </a:solidFill>
                <a:latin typeface="Segoe UI" panose="020B0502040204020203" pitchFamily="34" charset="0"/>
                <a:cs typeface="Segoe UI" panose="020B0502040204020203" pitchFamily="34" charset="0"/>
              </a:rPr>
              <a:t>Source: </a:t>
            </a:r>
            <a:r>
              <a:rPr lang="en-US" sz="800" dirty="0">
                <a:solidFill>
                  <a:srgbClr val="000000"/>
                </a:solidFill>
                <a:latin typeface="Segoe UI" panose="020B0502040204020203" pitchFamily="34" charset="0"/>
                <a:cs typeface="Segoe UI" panose="020B0502040204020203" pitchFamily="34" charset="0"/>
              </a:rPr>
              <a:t>CDC, National Notifiable Diseases Surveillance System.</a:t>
            </a:r>
          </a:p>
        </p:txBody>
      </p:sp>
      <p:sp>
        <p:nvSpPr>
          <p:cNvPr id="6" name="TextBox 5">
            <a:extLst>
              <a:ext uri="{FF2B5EF4-FFF2-40B4-BE49-F238E27FC236}">
                <a16:creationId xmlns:a16="http://schemas.microsoft.com/office/drawing/2014/main" id="{FB6B433B-A8B9-4267-81FD-7BC80866AE61}"/>
              </a:ext>
            </a:extLst>
          </p:cNvPr>
          <p:cNvSpPr txBox="1"/>
          <p:nvPr/>
        </p:nvSpPr>
        <p:spPr>
          <a:xfrm>
            <a:off x="1371601" y="774419"/>
            <a:ext cx="6255608" cy="415498"/>
          </a:xfrm>
          <a:prstGeom prst="rect">
            <a:avLst/>
          </a:prstGeom>
          <a:noFill/>
        </p:spPr>
        <p:txBody>
          <a:bodyPr wrap="square" rtlCol="0">
            <a:spAutoFit/>
          </a:bodyPr>
          <a:lstStyle/>
          <a:p>
            <a:r>
              <a:rPr lang="en-US" sz="1050" b="1" dirty="0">
                <a:solidFill>
                  <a:srgbClr val="000000"/>
                </a:solidFill>
              </a:rPr>
              <a:t>Rates of reported incident hepatitis C cases, by select demographic characteristics – United States, 2010-2017</a:t>
            </a:r>
            <a:endParaRPr lang="en-US" sz="105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778293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1017-F9FC-46E5-9B35-55897D149998}"/>
              </a:ext>
            </a:extLst>
          </p:cNvPr>
          <p:cNvSpPr>
            <a:spLocks noGrp="1"/>
          </p:cNvSpPr>
          <p:nvPr>
            <p:ph type="title"/>
          </p:nvPr>
        </p:nvSpPr>
        <p:spPr/>
        <p:txBody>
          <a:bodyPr/>
          <a:lstStyle/>
          <a:p>
            <a:r>
              <a:rPr lang="en-US" sz="2400" dirty="0"/>
              <a:t>Incidence of acute hepatitis C among persons aged </a:t>
            </a:r>
            <a:r>
              <a:rPr lang="en-US" sz="2400" u="sng" dirty="0"/>
              <a:t>&lt;</a:t>
            </a:r>
            <a:r>
              <a:rPr lang="en-US" sz="2400" dirty="0"/>
              <a:t>30 years, by urbanicity and year – KY, TN, VA, WV, 2006--2012</a:t>
            </a:r>
          </a:p>
        </p:txBody>
      </p:sp>
      <p:pic>
        <p:nvPicPr>
          <p:cNvPr id="4" name="Picture 3">
            <a:extLst>
              <a:ext uri="{FF2B5EF4-FFF2-40B4-BE49-F238E27FC236}">
                <a16:creationId xmlns:a16="http://schemas.microsoft.com/office/drawing/2014/main" id="{3938B349-2C98-466B-9CE8-FF7A9BEBB2C9}"/>
              </a:ext>
            </a:extLst>
          </p:cNvPr>
          <p:cNvPicPr>
            <a:picLocks noChangeAspect="1"/>
          </p:cNvPicPr>
          <p:nvPr/>
        </p:nvPicPr>
        <p:blipFill>
          <a:blip r:embed="rId2"/>
          <a:stretch>
            <a:fillRect/>
          </a:stretch>
        </p:blipFill>
        <p:spPr>
          <a:xfrm>
            <a:off x="1242361" y="1063228"/>
            <a:ext cx="6107810" cy="3791739"/>
          </a:xfrm>
          <a:prstGeom prst="rect">
            <a:avLst/>
          </a:prstGeom>
        </p:spPr>
      </p:pic>
      <p:sp>
        <p:nvSpPr>
          <p:cNvPr id="5" name="Rectangle 4">
            <a:extLst>
              <a:ext uri="{FF2B5EF4-FFF2-40B4-BE49-F238E27FC236}">
                <a16:creationId xmlns:a16="http://schemas.microsoft.com/office/drawing/2014/main" id="{C202BFEF-A306-48D6-B84C-5E69B4315FE2}"/>
              </a:ext>
            </a:extLst>
          </p:cNvPr>
          <p:cNvSpPr/>
          <p:nvPr/>
        </p:nvSpPr>
        <p:spPr>
          <a:xfrm>
            <a:off x="457200" y="4854968"/>
            <a:ext cx="8229600" cy="215444"/>
          </a:xfrm>
          <a:prstGeom prst="rect">
            <a:avLst/>
          </a:prstGeom>
        </p:spPr>
        <p:txBody>
          <a:bodyPr wrap="square">
            <a:spAutoFit/>
          </a:bodyPr>
          <a:lstStyle/>
          <a:p>
            <a:r>
              <a:rPr lang="en-US" sz="800" b="1" dirty="0">
                <a:solidFill>
                  <a:srgbClr val="000000"/>
                </a:solidFill>
                <a:latin typeface="Segoe UI" panose="020B0502040204020203" pitchFamily="34" charset="0"/>
                <a:cs typeface="Segoe UI" panose="020B0502040204020203" pitchFamily="34" charset="0"/>
              </a:rPr>
              <a:t>Source: </a:t>
            </a:r>
            <a:r>
              <a:rPr lang="en-US" sz="800" dirty="0">
                <a:solidFill>
                  <a:srgbClr val="000000"/>
                </a:solidFill>
                <a:latin typeface="Segoe UI" panose="020B0502040204020203" pitchFamily="34" charset="0"/>
                <a:cs typeface="Segoe UI" panose="020B0502040204020203" pitchFamily="34" charset="0"/>
              </a:rPr>
              <a:t>CDC, MMWR 2015; 64(17):453</a:t>
            </a:r>
          </a:p>
        </p:txBody>
      </p:sp>
      <p:sp>
        <p:nvSpPr>
          <p:cNvPr id="6" name="TextBox 5">
            <a:extLst>
              <a:ext uri="{FF2B5EF4-FFF2-40B4-BE49-F238E27FC236}">
                <a16:creationId xmlns:a16="http://schemas.microsoft.com/office/drawing/2014/main" id="{BB341863-550B-452C-A4C8-4EAF0005D80E}"/>
              </a:ext>
            </a:extLst>
          </p:cNvPr>
          <p:cNvSpPr txBox="1"/>
          <p:nvPr/>
        </p:nvSpPr>
        <p:spPr>
          <a:xfrm>
            <a:off x="7593806" y="1750219"/>
            <a:ext cx="1092994" cy="1200329"/>
          </a:xfrm>
          <a:prstGeom prst="rect">
            <a:avLst/>
          </a:prstGeom>
          <a:noFill/>
        </p:spPr>
        <p:txBody>
          <a:bodyPr wrap="square" rtlCol="0">
            <a:spAutoFit/>
          </a:bodyPr>
          <a:lstStyle/>
          <a:p>
            <a:r>
              <a:rPr lang="en-US" dirty="0">
                <a:solidFill>
                  <a:srgbClr val="000000"/>
                </a:solidFill>
                <a:latin typeface="Calibri" panose="020F0502020204030204" pitchFamily="34" charset="0"/>
              </a:rPr>
              <a:t>75% report injection drug use</a:t>
            </a:r>
          </a:p>
        </p:txBody>
      </p:sp>
    </p:spTree>
    <p:extLst>
      <p:ext uri="{BB962C8B-B14F-4D97-AF65-F5344CB8AC3E}">
        <p14:creationId xmlns:p14="http://schemas.microsoft.com/office/powerpoint/2010/main" val="127648762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04DA7F-6DC1-44AF-90E1-66E56A01E7C1}"/>
              </a:ext>
            </a:extLst>
          </p:cNvPr>
          <p:cNvSpPr/>
          <p:nvPr/>
        </p:nvSpPr>
        <p:spPr>
          <a:xfrm>
            <a:off x="7506456" y="2427217"/>
            <a:ext cx="937846" cy="1445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93440654-6C1B-4DC8-BB70-3D4756CE9D30}"/>
              </a:ext>
            </a:extLst>
          </p:cNvPr>
          <p:cNvGraphicFramePr>
            <a:graphicFrameLocks noGrp="1"/>
          </p:cNvGraphicFramePr>
          <p:nvPr>
            <p:extLst/>
          </p:nvPr>
        </p:nvGraphicFramePr>
        <p:xfrm>
          <a:off x="2749760" y="903391"/>
          <a:ext cx="5216438" cy="445921"/>
        </p:xfrm>
        <a:graphic>
          <a:graphicData uri="http://schemas.openxmlformats.org/drawingml/2006/table">
            <a:tbl>
              <a:tblPr>
                <a:tableStyleId>{91EBBBCC-DAD2-459C-BE2E-F6DE35CF9A28}</a:tableStyleId>
              </a:tblPr>
              <a:tblGrid>
                <a:gridCol w="626020">
                  <a:extLst>
                    <a:ext uri="{9D8B030D-6E8A-4147-A177-3AD203B41FA5}">
                      <a16:colId xmlns:a16="http://schemas.microsoft.com/office/drawing/2014/main" val="3295878018"/>
                    </a:ext>
                  </a:extLst>
                </a:gridCol>
                <a:gridCol w="626020">
                  <a:extLst>
                    <a:ext uri="{9D8B030D-6E8A-4147-A177-3AD203B41FA5}">
                      <a16:colId xmlns:a16="http://schemas.microsoft.com/office/drawing/2014/main" val="3468930670"/>
                    </a:ext>
                  </a:extLst>
                </a:gridCol>
                <a:gridCol w="626020">
                  <a:extLst>
                    <a:ext uri="{9D8B030D-6E8A-4147-A177-3AD203B41FA5}">
                      <a16:colId xmlns:a16="http://schemas.microsoft.com/office/drawing/2014/main" val="2640900041"/>
                    </a:ext>
                  </a:extLst>
                </a:gridCol>
                <a:gridCol w="626020">
                  <a:extLst>
                    <a:ext uri="{9D8B030D-6E8A-4147-A177-3AD203B41FA5}">
                      <a16:colId xmlns:a16="http://schemas.microsoft.com/office/drawing/2014/main" val="2619232212"/>
                    </a:ext>
                  </a:extLst>
                </a:gridCol>
                <a:gridCol w="626020">
                  <a:extLst>
                    <a:ext uri="{9D8B030D-6E8A-4147-A177-3AD203B41FA5}">
                      <a16:colId xmlns:a16="http://schemas.microsoft.com/office/drawing/2014/main" val="2656962197"/>
                    </a:ext>
                  </a:extLst>
                </a:gridCol>
                <a:gridCol w="626020">
                  <a:extLst>
                    <a:ext uri="{9D8B030D-6E8A-4147-A177-3AD203B41FA5}">
                      <a16:colId xmlns:a16="http://schemas.microsoft.com/office/drawing/2014/main" val="1073268264"/>
                    </a:ext>
                  </a:extLst>
                </a:gridCol>
                <a:gridCol w="1460318">
                  <a:extLst>
                    <a:ext uri="{9D8B030D-6E8A-4147-A177-3AD203B41FA5}">
                      <a16:colId xmlns:a16="http://schemas.microsoft.com/office/drawing/2014/main" val="2402535699"/>
                    </a:ext>
                  </a:extLst>
                </a:gridCol>
              </a:tblGrid>
              <a:tr h="217170">
                <a:tc>
                  <a:txBody>
                    <a:bodyPr/>
                    <a:lstStyle/>
                    <a:p>
                      <a:pPr algn="ctr" fontAlgn="b"/>
                      <a:endParaRPr lang="en-US" sz="1200" b="1" i="0" u="none" strike="noStrike" dirty="0">
                        <a:solidFill>
                          <a:schemeClr val="accent4">
                            <a:lumMod val="50000"/>
                          </a:schemeClr>
                        </a:solidFill>
                        <a:effectLst/>
                        <a:latin typeface="Calibri" panose="020F0502020204030204" pitchFamily="34" charset="0"/>
                      </a:endParaRPr>
                    </a:p>
                  </a:txBody>
                  <a:tcPr marL="0" marR="0" marT="0" marB="0" anchor="b">
                    <a:noFill/>
                  </a:tcPr>
                </a:tc>
                <a:tc>
                  <a:txBody>
                    <a:bodyPr/>
                    <a:lstStyle/>
                    <a:p>
                      <a:pPr algn="ctr" fontAlgn="b"/>
                      <a:endParaRPr lang="en-US" sz="1200" b="0" i="0" u="none" strike="noStrike" dirty="0">
                        <a:solidFill>
                          <a:schemeClr val="accent4">
                            <a:lumMod val="50000"/>
                          </a:schemeClr>
                        </a:solidFill>
                        <a:effectLst/>
                        <a:latin typeface="Calibri" panose="020F0502020204030204" pitchFamily="34" charset="0"/>
                      </a:endParaRPr>
                    </a:p>
                  </a:txBody>
                  <a:tcPr marL="0" marR="0" marT="0" marB="0" anchor="b">
                    <a:noFill/>
                  </a:tcPr>
                </a:tc>
                <a:tc>
                  <a:txBody>
                    <a:bodyPr/>
                    <a:lstStyle/>
                    <a:p>
                      <a:pPr algn="ctr" fontAlgn="b"/>
                      <a:endParaRPr lang="en-US" sz="1200" b="0" i="0" u="none" strike="noStrike" dirty="0">
                        <a:solidFill>
                          <a:schemeClr val="accent4">
                            <a:lumMod val="50000"/>
                          </a:schemeClr>
                        </a:solidFill>
                        <a:effectLst/>
                        <a:latin typeface="Calibri" panose="020F0502020204030204" pitchFamily="34" charset="0"/>
                      </a:endParaRPr>
                    </a:p>
                  </a:txBody>
                  <a:tcPr marL="0" marR="0" marT="0" marB="0" anchor="b">
                    <a:noFill/>
                  </a:tcPr>
                </a:tc>
                <a:tc>
                  <a:txBody>
                    <a:bodyPr/>
                    <a:lstStyle/>
                    <a:p>
                      <a:pPr algn="ctr" fontAlgn="b"/>
                      <a:r>
                        <a:rPr lang="en-US" sz="1400" b="1" i="0" u="none" strike="noStrike" dirty="0">
                          <a:solidFill>
                            <a:schemeClr val="accent4">
                              <a:lumMod val="50000"/>
                            </a:schemeClr>
                          </a:solidFill>
                          <a:effectLst/>
                          <a:latin typeface="Calibri" panose="020F0502020204030204" pitchFamily="34" charset="0"/>
                        </a:rPr>
                        <a:t>2025</a:t>
                      </a:r>
                    </a:p>
                  </a:txBody>
                  <a:tcPr marL="0" marR="0" marT="0" marB="0" anchor="b">
                    <a:noFill/>
                  </a:tcPr>
                </a:tc>
                <a:tc>
                  <a:txBody>
                    <a:bodyPr/>
                    <a:lstStyle/>
                    <a:p>
                      <a:pPr algn="ctr" fontAlgn="b"/>
                      <a:endParaRPr lang="en-US" sz="1400" b="1" i="0" u="none" strike="noStrike" dirty="0">
                        <a:solidFill>
                          <a:schemeClr val="accent4">
                            <a:lumMod val="50000"/>
                          </a:schemeClr>
                        </a:solidFill>
                        <a:effectLst/>
                        <a:latin typeface="Calibri" panose="020F0502020204030204" pitchFamily="34" charset="0"/>
                      </a:endParaRPr>
                    </a:p>
                  </a:txBody>
                  <a:tcPr marL="0" marR="0" marT="0" marB="0" anchor="b">
                    <a:noFill/>
                  </a:tcPr>
                </a:tc>
                <a:tc>
                  <a:txBody>
                    <a:bodyPr/>
                    <a:lstStyle/>
                    <a:p>
                      <a:pPr algn="ctr" fontAlgn="b"/>
                      <a:r>
                        <a:rPr lang="en-US" sz="1400" b="1" i="0" u="none" strike="noStrike" baseline="0" dirty="0">
                          <a:solidFill>
                            <a:schemeClr val="accent4">
                              <a:lumMod val="50000"/>
                            </a:schemeClr>
                          </a:solidFill>
                          <a:effectLst/>
                          <a:latin typeface="Calibri" panose="020F0502020204030204" pitchFamily="34" charset="0"/>
                        </a:rPr>
                        <a:t>2030</a:t>
                      </a:r>
                    </a:p>
                  </a:txBody>
                  <a:tcPr marL="0" marR="0" marT="0" marB="0" anchor="b">
                    <a:noFill/>
                  </a:tcPr>
                </a:tc>
                <a:tc>
                  <a:txBody>
                    <a:bodyPr/>
                    <a:lstStyle/>
                    <a:p>
                      <a:pPr algn="ctr" fontAlgn="b"/>
                      <a:r>
                        <a:rPr lang="en-US" sz="1400" b="0" i="0" u="none" strike="noStrike" baseline="0" dirty="0">
                          <a:solidFill>
                            <a:schemeClr val="accent4">
                              <a:lumMod val="50000"/>
                            </a:schemeClr>
                          </a:solidFill>
                          <a:effectLst/>
                          <a:latin typeface="Calibri" panose="020F0502020204030204" pitchFamily="34" charset="0"/>
                        </a:rPr>
                        <a:t>Target year</a:t>
                      </a:r>
                    </a:p>
                  </a:txBody>
                  <a:tcPr marL="0" marR="0" marT="0" marB="0" anchor="b">
                    <a:noFill/>
                  </a:tcPr>
                </a:tc>
                <a:extLst>
                  <a:ext uri="{0D108BD9-81ED-4DB2-BD59-A6C34878D82A}">
                    <a16:rowId xmlns:a16="http://schemas.microsoft.com/office/drawing/2014/main" val="3840933732"/>
                  </a:ext>
                </a:extLst>
              </a:tr>
              <a:tr h="228751">
                <a:tc>
                  <a:txBody>
                    <a:bodyPr/>
                    <a:lstStyle/>
                    <a:p>
                      <a:pPr algn="ctr" fontAlgn="b"/>
                      <a:r>
                        <a:rPr lang="en-US" sz="1200" b="0" u="none" strike="noStrike" dirty="0">
                          <a:solidFill>
                            <a:srgbClr val="000000"/>
                          </a:solidFill>
                          <a:effectLst/>
                        </a:rPr>
                        <a:t>5.6</a:t>
                      </a:r>
                      <a:endParaRPr lang="en-US" sz="1200" b="0" i="0" u="none" strike="noStrike" dirty="0">
                        <a:solidFill>
                          <a:srgbClr val="000000"/>
                        </a:solidFill>
                        <a:effectLst/>
                        <a:latin typeface="Calibri" panose="020F0502020204030204" pitchFamily="34" charset="0"/>
                      </a:endParaRPr>
                    </a:p>
                  </a:txBody>
                  <a:tcPr marL="0" marR="0" marT="0" marB="0" anchor="b">
                    <a:solidFill>
                      <a:schemeClr val="tx2">
                        <a:lumMod val="95000"/>
                      </a:schemeClr>
                    </a:solidFill>
                  </a:tcPr>
                </a:tc>
                <a:tc>
                  <a:txBody>
                    <a:bodyPr/>
                    <a:lstStyle/>
                    <a:p>
                      <a:pPr algn="ctr" fontAlgn="b"/>
                      <a:r>
                        <a:rPr lang="en-US" sz="1200" b="0" u="none" strike="noStrike" dirty="0">
                          <a:solidFill>
                            <a:srgbClr val="000000"/>
                          </a:solidFill>
                          <a:effectLst/>
                        </a:rPr>
                        <a:t>11.2</a:t>
                      </a:r>
                      <a:endParaRPr lang="en-US" sz="1200" b="0" i="0" u="none" strike="noStrike" dirty="0">
                        <a:solidFill>
                          <a:srgbClr val="000000"/>
                        </a:solidFill>
                        <a:effectLst/>
                        <a:latin typeface="Calibri" panose="020F0502020204030204" pitchFamily="34" charset="0"/>
                      </a:endParaRPr>
                    </a:p>
                  </a:txBody>
                  <a:tcPr marL="0" marR="0" marT="0" marB="0" anchor="b">
                    <a:solidFill>
                      <a:schemeClr val="tx2">
                        <a:lumMod val="95000"/>
                      </a:schemeClr>
                    </a:solidFill>
                  </a:tcPr>
                </a:tc>
                <a:tc>
                  <a:txBody>
                    <a:bodyPr/>
                    <a:lstStyle/>
                    <a:p>
                      <a:pPr algn="ctr" fontAlgn="b"/>
                      <a:r>
                        <a:rPr lang="en-US" sz="1200" b="0" u="none" strike="noStrike" dirty="0">
                          <a:solidFill>
                            <a:srgbClr val="000000"/>
                          </a:solidFill>
                          <a:effectLst/>
                        </a:rPr>
                        <a:t>16.7</a:t>
                      </a:r>
                      <a:endParaRPr lang="en-US" sz="1200" b="0" i="0" u="none" strike="noStrike" dirty="0">
                        <a:solidFill>
                          <a:srgbClr val="000000"/>
                        </a:solidFill>
                        <a:effectLst/>
                        <a:latin typeface="Calibri" panose="020F0502020204030204" pitchFamily="34" charset="0"/>
                      </a:endParaRPr>
                    </a:p>
                  </a:txBody>
                  <a:tcPr marL="0" marR="0" marT="0" marB="0" anchor="b">
                    <a:solidFill>
                      <a:schemeClr val="tx2">
                        <a:lumMod val="95000"/>
                      </a:schemeClr>
                    </a:solidFill>
                  </a:tcPr>
                </a:tc>
                <a:tc>
                  <a:txBody>
                    <a:bodyPr/>
                    <a:lstStyle/>
                    <a:p>
                      <a:pPr algn="ctr" fontAlgn="b"/>
                      <a:r>
                        <a:rPr lang="en-US" sz="1200" b="1" u="none" strike="noStrike" dirty="0">
                          <a:solidFill>
                            <a:srgbClr val="000000"/>
                          </a:solidFill>
                          <a:effectLst/>
                        </a:rPr>
                        <a:t>22.3</a:t>
                      </a:r>
                      <a:endParaRPr lang="en-US" sz="1200" b="1" i="0" u="none" strike="noStrike" dirty="0">
                        <a:solidFill>
                          <a:srgbClr val="000000"/>
                        </a:solidFill>
                        <a:effectLst/>
                        <a:latin typeface="Calibri" panose="020F0502020204030204" pitchFamily="34" charset="0"/>
                      </a:endParaRPr>
                    </a:p>
                  </a:txBody>
                  <a:tcPr marL="0" marR="0" marT="0" marB="0" anchor="b">
                    <a:solidFill>
                      <a:schemeClr val="tx2">
                        <a:lumMod val="95000"/>
                      </a:schemeClr>
                    </a:solidFill>
                  </a:tcPr>
                </a:tc>
                <a:tc>
                  <a:txBody>
                    <a:bodyPr/>
                    <a:lstStyle/>
                    <a:p>
                      <a:pPr algn="ctr" fontAlgn="b"/>
                      <a:r>
                        <a:rPr lang="en-US" sz="1200" b="0" u="none" strike="noStrike" dirty="0">
                          <a:solidFill>
                            <a:srgbClr val="000000"/>
                          </a:solidFill>
                          <a:effectLst/>
                        </a:rPr>
                        <a:t>27.9</a:t>
                      </a:r>
                      <a:endParaRPr lang="en-US" sz="1200" b="0" i="0" u="none" strike="noStrike" dirty="0">
                        <a:solidFill>
                          <a:srgbClr val="000000"/>
                        </a:solidFill>
                        <a:effectLst/>
                        <a:latin typeface="Calibri" panose="020F0502020204030204" pitchFamily="34" charset="0"/>
                      </a:endParaRPr>
                    </a:p>
                  </a:txBody>
                  <a:tcPr marL="0" marR="0" marT="0" marB="0" anchor="b">
                    <a:solidFill>
                      <a:schemeClr val="tx2">
                        <a:lumMod val="95000"/>
                      </a:schemeClr>
                    </a:solidFill>
                  </a:tcPr>
                </a:tc>
                <a:tc>
                  <a:txBody>
                    <a:bodyPr/>
                    <a:lstStyle/>
                    <a:p>
                      <a:pPr algn="ctr" fontAlgn="b"/>
                      <a:r>
                        <a:rPr lang="en-US" sz="1200" b="1" u="none" strike="noStrike" baseline="0" dirty="0">
                          <a:solidFill>
                            <a:srgbClr val="000000"/>
                          </a:solidFill>
                          <a:effectLst/>
                        </a:rPr>
                        <a:t>33.5</a:t>
                      </a:r>
                      <a:endParaRPr lang="en-US" sz="1200" b="1" i="0" u="none" strike="noStrike" baseline="0" dirty="0">
                        <a:solidFill>
                          <a:srgbClr val="000000"/>
                        </a:solidFill>
                        <a:effectLst/>
                        <a:latin typeface="Calibri" panose="020F0502020204030204" pitchFamily="34" charset="0"/>
                      </a:endParaRPr>
                    </a:p>
                  </a:txBody>
                  <a:tcPr marL="0" marR="0" marT="0" marB="0" anchor="b">
                    <a:solidFill>
                      <a:schemeClr val="tx2">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u="none" strike="noStrike" dirty="0">
                          <a:solidFill>
                            <a:schemeClr val="accent4">
                              <a:lumMod val="50000"/>
                            </a:schemeClr>
                          </a:solidFill>
                          <a:effectLst/>
                        </a:rPr>
                        <a:t>Percent increase</a:t>
                      </a:r>
                      <a:endParaRPr lang="en-US" sz="1200" b="1" i="0" u="none" strike="noStrike" baseline="0" dirty="0">
                        <a:solidFill>
                          <a:srgbClr val="FF7575"/>
                        </a:solidFill>
                        <a:effectLst/>
                        <a:latin typeface="Calibri" panose="020F0502020204030204" pitchFamily="34" charset="0"/>
                      </a:endParaRPr>
                    </a:p>
                  </a:txBody>
                  <a:tcPr marL="0" marR="0" marT="0" marB="0" anchor="b">
                    <a:solidFill>
                      <a:schemeClr val="tx2">
                        <a:lumMod val="95000"/>
                      </a:schemeClr>
                    </a:solidFill>
                  </a:tcPr>
                </a:tc>
                <a:extLst>
                  <a:ext uri="{0D108BD9-81ED-4DB2-BD59-A6C34878D82A}">
                    <a16:rowId xmlns:a16="http://schemas.microsoft.com/office/drawing/2014/main" val="3464277304"/>
                  </a:ext>
                </a:extLst>
              </a:tr>
            </a:tbl>
          </a:graphicData>
        </a:graphic>
      </p:graphicFrame>
      <p:pic>
        <p:nvPicPr>
          <p:cNvPr id="3" name="Picture 2">
            <a:extLst>
              <a:ext uri="{FF2B5EF4-FFF2-40B4-BE49-F238E27FC236}">
                <a16:creationId xmlns:a16="http://schemas.microsoft.com/office/drawing/2014/main" id="{EB462F1F-8981-4886-A60D-D4F4FFD29E0D}"/>
              </a:ext>
            </a:extLst>
          </p:cNvPr>
          <p:cNvPicPr>
            <a:picLocks noChangeAspect="1"/>
          </p:cNvPicPr>
          <p:nvPr/>
        </p:nvPicPr>
        <p:blipFill>
          <a:blip r:embed="rId3"/>
          <a:stretch>
            <a:fillRect/>
          </a:stretch>
        </p:blipFill>
        <p:spPr>
          <a:xfrm>
            <a:off x="1595380" y="1345502"/>
            <a:ext cx="5088482" cy="3058503"/>
          </a:xfrm>
          <a:prstGeom prst="rect">
            <a:avLst/>
          </a:prstGeom>
        </p:spPr>
      </p:pic>
      <p:sp>
        <p:nvSpPr>
          <p:cNvPr id="5" name="TextBox 4">
            <a:extLst>
              <a:ext uri="{FF2B5EF4-FFF2-40B4-BE49-F238E27FC236}">
                <a16:creationId xmlns:a16="http://schemas.microsoft.com/office/drawing/2014/main" id="{28350C1B-B618-48CF-8B38-519C52562BBA}"/>
              </a:ext>
            </a:extLst>
          </p:cNvPr>
          <p:cNvSpPr txBox="1"/>
          <p:nvPr/>
        </p:nvSpPr>
        <p:spPr>
          <a:xfrm>
            <a:off x="1595380" y="4672592"/>
            <a:ext cx="5779397" cy="400110"/>
          </a:xfrm>
          <a:prstGeom prst="rect">
            <a:avLst/>
          </a:prstGeom>
          <a:noFill/>
        </p:spPr>
        <p:txBody>
          <a:bodyPr wrap="square" rtlCol="0">
            <a:spAutoFit/>
          </a:bodyPr>
          <a:lstStyle/>
          <a:p>
            <a:r>
              <a:rPr lang="en-US" sz="1000" b="1" dirty="0">
                <a:solidFill>
                  <a:srgbClr val="000000"/>
                </a:solidFill>
                <a:latin typeface="Calibri" panose="020F0502020204030204" pitchFamily="34" charset="0"/>
              </a:rPr>
              <a:t>Source: </a:t>
            </a:r>
            <a:r>
              <a:rPr lang="en-US" sz="1000" dirty="0">
                <a:solidFill>
                  <a:srgbClr val="000000"/>
                </a:solidFill>
                <a:latin typeface="Calibri" panose="020F0502020204030204" pitchFamily="34" charset="0"/>
              </a:rPr>
              <a:t>NHANES</a:t>
            </a:r>
          </a:p>
          <a:p>
            <a:r>
              <a:rPr lang="en-US" sz="1000" dirty="0">
                <a:solidFill>
                  <a:srgbClr val="000000"/>
                </a:solidFill>
                <a:latin typeface="Calibri" panose="020F0502020204030204" pitchFamily="34" charset="0"/>
              </a:rPr>
              <a:t>2013-2016 is the most recently published estimate; 2015-2018 projected to be available December 2019.</a:t>
            </a:r>
          </a:p>
        </p:txBody>
      </p:sp>
      <p:sp>
        <p:nvSpPr>
          <p:cNvPr id="4" name="Oval 3">
            <a:extLst>
              <a:ext uri="{FF2B5EF4-FFF2-40B4-BE49-F238E27FC236}">
                <a16:creationId xmlns:a16="http://schemas.microsoft.com/office/drawing/2014/main" id="{8AADA87D-AE00-4976-9A7A-9E3E1021E5EA}"/>
              </a:ext>
            </a:extLst>
          </p:cNvPr>
          <p:cNvSpPr/>
          <p:nvPr/>
        </p:nvSpPr>
        <p:spPr>
          <a:xfrm>
            <a:off x="4695564" y="1639033"/>
            <a:ext cx="465364" cy="220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90AF304-1FA9-4513-AB62-8944D280CADB}"/>
              </a:ext>
            </a:extLst>
          </p:cNvPr>
          <p:cNvSpPr/>
          <p:nvPr/>
        </p:nvSpPr>
        <p:spPr>
          <a:xfrm>
            <a:off x="5960514" y="1440445"/>
            <a:ext cx="465364" cy="220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913790-AA65-46C3-A5FF-F6DD3E2798B9}"/>
              </a:ext>
            </a:extLst>
          </p:cNvPr>
          <p:cNvSpPr/>
          <p:nvPr/>
        </p:nvSpPr>
        <p:spPr>
          <a:xfrm>
            <a:off x="4630250" y="4085044"/>
            <a:ext cx="639535" cy="3015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89B2984-4FC9-4FF7-9D87-427FA5A83FE6}"/>
              </a:ext>
            </a:extLst>
          </p:cNvPr>
          <p:cNvSpPr/>
          <p:nvPr/>
        </p:nvSpPr>
        <p:spPr>
          <a:xfrm>
            <a:off x="5890271" y="4081492"/>
            <a:ext cx="639535" cy="3015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B6BBCF72-E231-4959-9ADF-7C52A33A30AB}"/>
              </a:ext>
            </a:extLst>
          </p:cNvPr>
          <p:cNvSpPr/>
          <p:nvPr/>
        </p:nvSpPr>
        <p:spPr>
          <a:xfrm>
            <a:off x="4859666" y="4444829"/>
            <a:ext cx="137160" cy="15924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37958E-23A4-4862-83CA-A01745BFF039}"/>
              </a:ext>
            </a:extLst>
          </p:cNvPr>
          <p:cNvSpPr txBox="1"/>
          <p:nvPr/>
        </p:nvSpPr>
        <p:spPr>
          <a:xfrm>
            <a:off x="4979681" y="4427684"/>
            <a:ext cx="506186" cy="253916"/>
          </a:xfrm>
          <a:prstGeom prst="rect">
            <a:avLst/>
          </a:prstGeom>
          <a:noFill/>
        </p:spPr>
        <p:txBody>
          <a:bodyPr wrap="square" rtlCol="0">
            <a:spAutoFit/>
          </a:bodyPr>
          <a:lstStyle/>
          <a:p>
            <a:r>
              <a:rPr lang="en-US" sz="1050" b="1" dirty="0">
                <a:solidFill>
                  <a:srgbClr val="000000"/>
                </a:solidFill>
                <a:latin typeface="Calibri" panose="020F0502020204030204" pitchFamily="34" charset="0"/>
              </a:rPr>
              <a:t>70%</a:t>
            </a:r>
          </a:p>
        </p:txBody>
      </p:sp>
      <p:sp>
        <p:nvSpPr>
          <p:cNvPr id="13" name="Rectangle 12">
            <a:extLst>
              <a:ext uri="{FF2B5EF4-FFF2-40B4-BE49-F238E27FC236}">
                <a16:creationId xmlns:a16="http://schemas.microsoft.com/office/drawing/2014/main" id="{5BC3FED5-CD8A-4927-9D26-88C2924242BF}"/>
              </a:ext>
            </a:extLst>
          </p:cNvPr>
          <p:cNvSpPr/>
          <p:nvPr/>
        </p:nvSpPr>
        <p:spPr>
          <a:xfrm>
            <a:off x="7031874" y="2344695"/>
            <a:ext cx="261700" cy="227056"/>
          </a:xfrm>
          <a:prstGeom prst="rect">
            <a:avLst/>
          </a:prstGeom>
          <a:solidFill>
            <a:srgbClr val="C1D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B3CA805-D7F1-4808-9BE5-89BF5D18EB45}"/>
              </a:ext>
            </a:extLst>
          </p:cNvPr>
          <p:cNvSpPr/>
          <p:nvPr/>
        </p:nvSpPr>
        <p:spPr>
          <a:xfrm>
            <a:off x="7038051" y="2693774"/>
            <a:ext cx="261700" cy="227056"/>
          </a:xfrm>
          <a:prstGeom prst="rect">
            <a:avLst/>
          </a:prstGeom>
          <a:solidFill>
            <a:schemeClr val="accent6">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7F3D738-31B2-43A7-AF9A-517DEECBF2FE}"/>
              </a:ext>
            </a:extLst>
          </p:cNvPr>
          <p:cNvSpPr txBox="1"/>
          <p:nvPr/>
        </p:nvSpPr>
        <p:spPr>
          <a:xfrm>
            <a:off x="7299750" y="2347248"/>
            <a:ext cx="1093847" cy="253916"/>
          </a:xfrm>
          <a:prstGeom prst="rect">
            <a:avLst/>
          </a:prstGeom>
          <a:noFill/>
        </p:spPr>
        <p:txBody>
          <a:bodyPr wrap="square" rtlCol="0">
            <a:spAutoFit/>
          </a:bodyPr>
          <a:lstStyle/>
          <a:p>
            <a:r>
              <a:rPr lang="en-US" sz="1050" b="1" dirty="0">
                <a:solidFill>
                  <a:srgbClr val="000000"/>
                </a:solidFill>
                <a:latin typeface="Calibri" panose="020F0502020204030204" pitchFamily="34" charset="0"/>
              </a:rPr>
              <a:t>= current data</a:t>
            </a:r>
          </a:p>
        </p:txBody>
      </p:sp>
      <p:sp>
        <p:nvSpPr>
          <p:cNvPr id="17" name="TextBox 16">
            <a:extLst>
              <a:ext uri="{FF2B5EF4-FFF2-40B4-BE49-F238E27FC236}">
                <a16:creationId xmlns:a16="http://schemas.microsoft.com/office/drawing/2014/main" id="{ECD8CAA3-969E-4E18-97B8-E39B77C64702}"/>
              </a:ext>
            </a:extLst>
          </p:cNvPr>
          <p:cNvSpPr txBox="1"/>
          <p:nvPr/>
        </p:nvSpPr>
        <p:spPr>
          <a:xfrm>
            <a:off x="7664275" y="2693240"/>
            <a:ext cx="1093847" cy="253916"/>
          </a:xfrm>
          <a:prstGeom prst="rect">
            <a:avLst/>
          </a:prstGeom>
          <a:noFill/>
        </p:spPr>
        <p:txBody>
          <a:bodyPr wrap="square" rtlCol="0">
            <a:spAutoFit/>
          </a:bodyPr>
          <a:lstStyle/>
          <a:p>
            <a:r>
              <a:rPr lang="en-US" sz="1050" b="1" dirty="0">
                <a:solidFill>
                  <a:srgbClr val="000000"/>
                </a:solidFill>
                <a:latin typeface="Calibri" panose="020F0502020204030204" pitchFamily="34" charset="0"/>
              </a:rPr>
              <a:t>= projected data</a:t>
            </a:r>
          </a:p>
        </p:txBody>
      </p:sp>
      <p:sp>
        <p:nvSpPr>
          <p:cNvPr id="18" name="Rectangle 17">
            <a:extLst>
              <a:ext uri="{FF2B5EF4-FFF2-40B4-BE49-F238E27FC236}">
                <a16:creationId xmlns:a16="http://schemas.microsoft.com/office/drawing/2014/main" id="{D7FE3531-5012-4289-AE51-A43D503D7F32}"/>
              </a:ext>
            </a:extLst>
          </p:cNvPr>
          <p:cNvSpPr/>
          <p:nvPr/>
        </p:nvSpPr>
        <p:spPr>
          <a:xfrm>
            <a:off x="7374774" y="2696861"/>
            <a:ext cx="261700" cy="227056"/>
          </a:xfrm>
          <a:prstGeom prst="rect">
            <a:avLst/>
          </a:prstGeom>
          <a:solidFill>
            <a:schemeClr val="accent6">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3C2E53B8-B9F6-43B8-9F82-474738AE183A}"/>
              </a:ext>
            </a:extLst>
          </p:cNvPr>
          <p:cNvSpPr txBox="1">
            <a:spLocks/>
          </p:cNvSpPr>
          <p:nvPr/>
        </p:nvSpPr>
        <p:spPr>
          <a:xfrm>
            <a:off x="457200" y="205980"/>
            <a:ext cx="8229600" cy="616457"/>
          </a:xfrm>
          <a:prstGeom prst="rect">
            <a:avLst/>
          </a:prstGeom>
        </p:spPr>
        <p:txBody>
          <a:bodyPr anchor="b" anchorCtr="0"/>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7"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pPr>
              <a:lnSpc>
                <a:spcPct val="100000"/>
              </a:lnSpc>
            </a:pPr>
            <a:r>
              <a:rPr lang="en-US" sz="2100" dirty="0"/>
              <a:t>Only Half of People Living with Hepatitis C Currently Aware of Infection</a:t>
            </a:r>
            <a:br>
              <a:rPr lang="en-US" sz="2100" dirty="0"/>
            </a:br>
            <a:endParaRPr lang="en-US" sz="1400" dirty="0"/>
          </a:p>
        </p:txBody>
      </p:sp>
    </p:spTree>
    <p:extLst>
      <p:ext uri="{BB962C8B-B14F-4D97-AF65-F5344CB8AC3E}">
        <p14:creationId xmlns:p14="http://schemas.microsoft.com/office/powerpoint/2010/main" val="23183488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D487-A933-4574-98CB-D3BC05FCC713}"/>
              </a:ext>
            </a:extLst>
          </p:cNvPr>
          <p:cNvSpPr>
            <a:spLocks noGrp="1"/>
          </p:cNvSpPr>
          <p:nvPr>
            <p:ph type="title"/>
          </p:nvPr>
        </p:nvSpPr>
        <p:spPr/>
        <p:txBody>
          <a:bodyPr/>
          <a:lstStyle/>
          <a:p>
            <a:r>
              <a:rPr lang="en-US" dirty="0"/>
              <a:t>Hepatitis C Elimination Goals</a:t>
            </a:r>
          </a:p>
        </p:txBody>
      </p:sp>
      <p:sp>
        <p:nvSpPr>
          <p:cNvPr id="3" name="Text Placeholder 2">
            <a:extLst>
              <a:ext uri="{FF2B5EF4-FFF2-40B4-BE49-F238E27FC236}">
                <a16:creationId xmlns:a16="http://schemas.microsoft.com/office/drawing/2014/main" id="{AF89856E-79D2-4BA0-9C45-477CE2A490F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26537908"/>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280B11AB954C44BB2ADB61C885D152" ma:contentTypeVersion="14" ma:contentTypeDescription="Create a new document." ma:contentTypeScope="" ma:versionID="5dd3de489e44c1ed33aaaf88f200c27b">
  <xsd:schema xmlns:xsd="http://www.w3.org/2001/XMLSchema" xmlns:xs="http://www.w3.org/2001/XMLSchema" xmlns:p="http://schemas.microsoft.com/office/2006/metadata/properties" xmlns:ns1="http://schemas.microsoft.com/sharepoint/v3" xmlns:ns3="86765d95-7958-4d60-b35d-769de0760221" xmlns:ns4="dde2d2aa-043b-4580-afc4-8c4886710735" targetNamespace="http://schemas.microsoft.com/office/2006/metadata/properties" ma:root="true" ma:fieldsID="7586c35348f517c20dbbf1b9ae8f1eb9" ns1:_="" ns3:_="" ns4:_="">
    <xsd:import namespace="http://schemas.microsoft.com/sharepoint/v3"/>
    <xsd:import namespace="86765d95-7958-4d60-b35d-769de0760221"/>
    <xsd:import namespace="dde2d2aa-043b-4580-afc4-8c4886710735"/>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765d95-7958-4d60-b35d-769de0760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e2d2aa-043b-4580-afc4-8c488671073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B4C85D-8824-4F0E-BE5C-49A74A7688BA}">
  <ds:schemaRefs>
    <ds:schemaRef ds:uri="http://purl.org/dc/dcmitype/"/>
    <ds:schemaRef ds:uri="http://purl.org/dc/terms/"/>
    <ds:schemaRef ds:uri="dde2d2aa-043b-4580-afc4-8c4886710735"/>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schemas.microsoft.com/sharepoint/v3"/>
    <ds:schemaRef ds:uri="http://purl.org/dc/elements/1.1/"/>
    <ds:schemaRef ds:uri="http://schemas.microsoft.com/office/infopath/2007/PartnerControls"/>
    <ds:schemaRef ds:uri="86765d95-7958-4d60-b35d-769de0760221"/>
  </ds:schemaRefs>
</ds:datastoreItem>
</file>

<file path=customXml/itemProps2.xml><?xml version="1.0" encoding="utf-8"?>
<ds:datastoreItem xmlns:ds="http://schemas.openxmlformats.org/officeDocument/2006/customXml" ds:itemID="{9A7120B3-89FF-46FB-859D-0EC027501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765d95-7958-4d60-b35d-769de0760221"/>
    <ds:schemaRef ds:uri="dde2d2aa-043b-4580-afc4-8c4886710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52965F-3F4C-48AE-B70C-CB8CEDD1B0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3451</TotalTime>
  <Words>2261</Words>
  <Application>Microsoft Office PowerPoint</Application>
  <PresentationFormat>On-screen Show (16:9)</PresentationFormat>
  <Paragraphs>313</Paragraphs>
  <Slides>33</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Myriad Web Pro</vt:lpstr>
      <vt:lpstr>Calibri Light</vt:lpstr>
      <vt:lpstr>Wingdings</vt:lpstr>
      <vt:lpstr>Arial</vt:lpstr>
      <vt:lpstr>Times New Roman</vt:lpstr>
      <vt:lpstr>Calibri</vt:lpstr>
      <vt:lpstr>Segoe UI</vt:lpstr>
      <vt:lpstr>Calibri  </vt:lpstr>
      <vt:lpstr>Courier New</vt:lpstr>
      <vt:lpstr>NCEH_ATSDR_combined</vt:lpstr>
      <vt:lpstr>Office Theme</vt:lpstr>
      <vt:lpstr>Making EHR Data More Available for Research and Public Health – Hepatitis C Use Case</vt:lpstr>
      <vt:lpstr>Agenda for Call</vt:lpstr>
      <vt:lpstr>CDC’s Division of Viral Hepatitis</vt:lpstr>
      <vt:lpstr>Background on Hepatitis C</vt:lpstr>
      <vt:lpstr>Number of acute hepatitis C cases submitted to CDC by states and estimated* number of acute hepatitis C cases — United States, 2010–2017</vt:lpstr>
      <vt:lpstr>Incident Hepatitis C Cases Increasing in Young Adults </vt:lpstr>
      <vt:lpstr>Incidence of acute hepatitis C among persons aged &lt;30 years, by urbanicity and year – KY, TN, VA, WV, 2006--2012</vt:lpstr>
      <vt:lpstr>PowerPoint Presentation</vt:lpstr>
      <vt:lpstr>Hepatitis C Elimination Goals</vt:lpstr>
      <vt:lpstr>PowerPoint Presentation</vt:lpstr>
      <vt:lpstr>Eliminating the Public Health Problem of Hepatitis B and C in the United States PHASE 1</vt:lpstr>
      <vt:lpstr>A National Strategy for the Elimination of Hepatitis B and C PHASE 2</vt:lpstr>
      <vt:lpstr>PowerPoint Presentation</vt:lpstr>
      <vt:lpstr>CDC Glide Path to National Target: Percentage of People with HCV infection Aware of Their Infection  </vt:lpstr>
      <vt:lpstr>CDC Glide Path to National Target: Percentage of People with HCV infection Who Initiated HCV Treatment </vt:lpstr>
      <vt:lpstr>Leveraging Data to Achieve Elimination Goals</vt:lpstr>
      <vt:lpstr>No single data source is sufficient to capture hepatitis C-related burden and outcomes at national, state, and local levels for all populations of interest</vt:lpstr>
      <vt:lpstr>A Sample Hepatitis C Diagnosis and Treatment Cascade Components</vt:lpstr>
      <vt:lpstr>Current state of hepatitis C diagnosis, linkage to care, and treatment, NHANES, United States, 2013</vt:lpstr>
      <vt:lpstr>Limitations to NHANES and NNDSS</vt:lpstr>
      <vt:lpstr>Use of Electronic Health Record Data for Monitoring Progress Toward Hepatitis C Elimination Goals</vt:lpstr>
      <vt:lpstr>Example Hepatitis C Care Cascade from EHR data for research and public health, Grady Health System, 2016</vt:lpstr>
      <vt:lpstr>Example Hepatitis C Care Cascade from EHR data for research and public health, OCHIN, 2019</vt:lpstr>
      <vt:lpstr>Hepatitis C Use Case: Vision, Goals, Scope</vt:lpstr>
      <vt:lpstr>Hepatitis C Use Case: Vision</vt:lpstr>
      <vt:lpstr>Hepatitis C Use Case Primary Goal: Core Elements of Care Cascade</vt:lpstr>
      <vt:lpstr>Hepatitis C Use Case: Secondary Goal</vt:lpstr>
      <vt:lpstr>HCV Use Case Scoping Questions</vt:lpstr>
      <vt:lpstr>PowerPoint Presentation</vt:lpstr>
      <vt:lpstr>Extra Slides</vt:lpstr>
      <vt:lpstr>Public Health Reporting Function: Digging into Details</vt:lpstr>
      <vt:lpstr>Public Health Reporting Function: Details (2)</vt:lpstr>
      <vt:lpstr>Public Health Reporting Function: Details (3)</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Viall, Abigail H. (CDC/DDID/NCHHSTP/OD)</cp:lastModifiedBy>
  <cp:revision>221</cp:revision>
  <dcterms:created xsi:type="dcterms:W3CDTF">2011-03-17T17:43:16Z</dcterms:created>
  <dcterms:modified xsi:type="dcterms:W3CDTF">2019-12-02T21:40:55Z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0x010100B0280B11AB954C44BB2ADB61C885D152</vt:lpwstr>
  </property>
</Properties>
</file>